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8" r:id="rId2"/>
    <p:sldId id="1378" r:id="rId3"/>
    <p:sldId id="866" r:id="rId4"/>
    <p:sldId id="1384" r:id="rId5"/>
    <p:sldId id="1386" r:id="rId6"/>
    <p:sldId id="1401" r:id="rId7"/>
    <p:sldId id="1382" r:id="rId8"/>
    <p:sldId id="257" r:id="rId9"/>
    <p:sldId id="1380" r:id="rId10"/>
    <p:sldId id="1402" r:id="rId11"/>
    <p:sldId id="878" r:id="rId12"/>
    <p:sldId id="1391" r:id="rId13"/>
    <p:sldId id="1394" r:id="rId14"/>
    <p:sldId id="1395" r:id="rId15"/>
    <p:sldId id="1390" r:id="rId16"/>
    <p:sldId id="1392" r:id="rId17"/>
    <p:sldId id="1393" r:id="rId18"/>
    <p:sldId id="1404" r:id="rId19"/>
    <p:sldId id="1405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9572" autoAdjust="0"/>
  </p:normalViewPr>
  <p:slideViewPr>
    <p:cSldViewPr snapToGrid="0">
      <p:cViewPr varScale="1">
        <p:scale>
          <a:sx n="84" d="100"/>
          <a:sy n="84" d="100"/>
        </p:scale>
        <p:origin x="583" y="3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9F4DFB-3E3A-4E51-A8A9-0FC10940AFC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27A2D7E-CED2-4698-B27C-F3496F78696B}">
      <dgm:prSet phldrT="[Text]" phldr="0" custT="1"/>
      <dgm:spPr/>
      <dgm:t>
        <a:bodyPr/>
        <a:lstStyle/>
        <a:p>
          <a:r>
            <a:rPr lang="de-DE" sz="2200" dirty="0">
              <a:solidFill>
                <a:schemeClr val="bg1"/>
              </a:solidFill>
            </a:rPr>
            <a:t>PLP </a:t>
          </a:r>
          <a:br>
            <a:rPr lang="de-DE" sz="2200" dirty="0">
              <a:solidFill>
                <a:schemeClr val="bg1"/>
              </a:solidFill>
            </a:rPr>
          </a:br>
          <a:r>
            <a:rPr lang="de-DE" sz="2200" dirty="0">
              <a:solidFill>
                <a:schemeClr val="bg1"/>
              </a:solidFill>
            </a:rPr>
            <a:t>(… 2014)</a:t>
          </a:r>
        </a:p>
      </dgm:t>
    </dgm:pt>
    <dgm:pt modelId="{16B67928-89C8-4BAF-8321-244B65433D2C}" type="parTrans" cxnId="{83E4DB5C-5AFC-488B-A458-75D88129792A}">
      <dgm:prSet/>
      <dgm:spPr/>
      <dgm:t>
        <a:bodyPr/>
        <a:lstStyle/>
        <a:p>
          <a:endParaRPr lang="de-DE"/>
        </a:p>
      </dgm:t>
    </dgm:pt>
    <dgm:pt modelId="{FCD0E1DE-F3B3-4B38-A580-A585A6EB9170}" type="sibTrans" cxnId="{83E4DB5C-5AFC-488B-A458-75D88129792A}">
      <dgm:prSet/>
      <dgm:spPr/>
      <dgm:t>
        <a:bodyPr/>
        <a:lstStyle/>
        <a:p>
          <a:endParaRPr lang="de-DE"/>
        </a:p>
      </dgm:t>
    </dgm:pt>
    <dgm:pt modelId="{B3C07C0E-1A33-461A-8309-C32F7D8FC10C}">
      <dgm:prSet phldrT="[Text]" phldr="0" custT="1"/>
      <dgm:spPr/>
      <dgm:t>
        <a:bodyPr/>
        <a:lstStyle/>
        <a:p>
          <a:r>
            <a:rPr lang="de-DE" sz="2200" dirty="0"/>
            <a:t>TECMP </a:t>
          </a:r>
          <a:br>
            <a:rPr lang="de-DE" sz="2200" dirty="0"/>
          </a:br>
          <a:r>
            <a:rPr lang="de-DE" sz="2200" dirty="0"/>
            <a:t>(… 2018)</a:t>
          </a:r>
        </a:p>
      </dgm:t>
    </dgm:pt>
    <dgm:pt modelId="{153B9CA4-200D-422D-901A-8049EC50DC4F}" type="parTrans" cxnId="{088CC0CE-E498-4BAB-8EA5-AA3E2D983F42}">
      <dgm:prSet/>
      <dgm:spPr/>
      <dgm:t>
        <a:bodyPr/>
        <a:lstStyle/>
        <a:p>
          <a:endParaRPr lang="de-DE"/>
        </a:p>
      </dgm:t>
    </dgm:pt>
    <dgm:pt modelId="{94C97713-3D24-40B7-853E-E7897CCA2D60}" type="sibTrans" cxnId="{088CC0CE-E498-4BAB-8EA5-AA3E2D983F42}">
      <dgm:prSet/>
      <dgm:spPr/>
      <dgm:t>
        <a:bodyPr/>
        <a:lstStyle/>
        <a:p>
          <a:endParaRPr lang="de-DE"/>
        </a:p>
      </dgm:t>
    </dgm:pt>
    <dgm:pt modelId="{CC3B9138-5B6E-4187-B249-454346E418B9}" type="pres">
      <dgm:prSet presAssocID="{699F4DFB-3E3A-4E51-A8A9-0FC10940AFCF}" presName="Name0" presStyleCnt="0">
        <dgm:presLayoutVars>
          <dgm:dir/>
          <dgm:animLvl val="lvl"/>
          <dgm:resizeHandles val="exact"/>
        </dgm:presLayoutVars>
      </dgm:prSet>
      <dgm:spPr/>
    </dgm:pt>
    <dgm:pt modelId="{ACCD1603-B5B1-4469-BBB6-27153F51EB37}" type="pres">
      <dgm:prSet presAssocID="{027A2D7E-CED2-4698-B27C-F3496F78696B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34D1359E-BCDC-48E6-81D3-099E27FD20A2}" type="pres">
      <dgm:prSet presAssocID="{FCD0E1DE-F3B3-4B38-A580-A585A6EB9170}" presName="parTxOnlySpace" presStyleCnt="0"/>
      <dgm:spPr/>
    </dgm:pt>
    <dgm:pt modelId="{E5AE6890-4729-4BDE-99A1-DC7BDC70E845}" type="pres">
      <dgm:prSet presAssocID="{B3C07C0E-1A33-461A-8309-C32F7D8FC10C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83E4DB5C-5AFC-488B-A458-75D88129792A}" srcId="{699F4DFB-3E3A-4E51-A8A9-0FC10940AFCF}" destId="{027A2D7E-CED2-4698-B27C-F3496F78696B}" srcOrd="0" destOrd="0" parTransId="{16B67928-89C8-4BAF-8321-244B65433D2C}" sibTransId="{FCD0E1DE-F3B3-4B38-A580-A585A6EB9170}"/>
    <dgm:cxn modelId="{1663B07A-5AE6-40B9-9BC2-4D1B57E581B1}" type="presOf" srcId="{699F4DFB-3E3A-4E51-A8A9-0FC10940AFCF}" destId="{CC3B9138-5B6E-4187-B249-454346E418B9}" srcOrd="0" destOrd="0" presId="urn:microsoft.com/office/officeart/2005/8/layout/chevron1"/>
    <dgm:cxn modelId="{C7388099-FA30-4DA4-9813-5A7B5D218DCF}" type="presOf" srcId="{B3C07C0E-1A33-461A-8309-C32F7D8FC10C}" destId="{E5AE6890-4729-4BDE-99A1-DC7BDC70E845}" srcOrd="0" destOrd="0" presId="urn:microsoft.com/office/officeart/2005/8/layout/chevron1"/>
    <dgm:cxn modelId="{A722259F-ADBD-4624-A46D-604242C5F005}" type="presOf" srcId="{027A2D7E-CED2-4698-B27C-F3496F78696B}" destId="{ACCD1603-B5B1-4469-BBB6-27153F51EB37}" srcOrd="0" destOrd="0" presId="urn:microsoft.com/office/officeart/2005/8/layout/chevron1"/>
    <dgm:cxn modelId="{088CC0CE-E498-4BAB-8EA5-AA3E2D983F42}" srcId="{699F4DFB-3E3A-4E51-A8A9-0FC10940AFCF}" destId="{B3C07C0E-1A33-461A-8309-C32F7D8FC10C}" srcOrd="1" destOrd="0" parTransId="{153B9CA4-200D-422D-901A-8049EC50DC4F}" sibTransId="{94C97713-3D24-40B7-853E-E7897CCA2D60}"/>
    <dgm:cxn modelId="{6A5218F9-F0B7-424A-A15E-AAF1FF80FC11}" type="presParOf" srcId="{CC3B9138-5B6E-4187-B249-454346E418B9}" destId="{ACCD1603-B5B1-4469-BBB6-27153F51EB37}" srcOrd="0" destOrd="0" presId="urn:microsoft.com/office/officeart/2005/8/layout/chevron1"/>
    <dgm:cxn modelId="{2AE39AF5-ECB4-4CB2-A68C-4F9634243CCE}" type="presParOf" srcId="{CC3B9138-5B6E-4187-B249-454346E418B9}" destId="{34D1359E-BCDC-48E6-81D3-099E27FD20A2}" srcOrd="1" destOrd="0" presId="urn:microsoft.com/office/officeart/2005/8/layout/chevron1"/>
    <dgm:cxn modelId="{F382129B-E736-4F26-AB5C-A577669C885A}" type="presParOf" srcId="{CC3B9138-5B6E-4187-B249-454346E418B9}" destId="{E5AE6890-4729-4BDE-99A1-DC7BDC70E845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9F4DFB-3E3A-4E51-A8A9-0FC10940AFC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DA0486A5-7DE1-4F38-8F2A-21D8FBCA8CD9}">
      <dgm:prSet phldrT="[Text]" phldr="0" custT="1"/>
      <dgm:spPr>
        <a:solidFill>
          <a:schemeClr val="accent6">
            <a:lumMod val="75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de-DE" sz="2200" dirty="0"/>
            <a:t>ASAM CMP (V1.0.0 / 2022)</a:t>
          </a:r>
        </a:p>
      </dgm:t>
    </dgm:pt>
    <dgm:pt modelId="{6EBEF6EB-154F-4CB0-9955-0F936D8F6D48}" type="parTrans" cxnId="{1897369E-7AF4-4D51-9182-F2DD04CBA478}">
      <dgm:prSet/>
      <dgm:spPr/>
      <dgm:t>
        <a:bodyPr/>
        <a:lstStyle/>
        <a:p>
          <a:endParaRPr lang="de-DE"/>
        </a:p>
      </dgm:t>
    </dgm:pt>
    <dgm:pt modelId="{1589427F-3040-48F9-B646-BA4D7ED8034A}" type="sibTrans" cxnId="{1897369E-7AF4-4D51-9182-F2DD04CBA478}">
      <dgm:prSet/>
      <dgm:spPr/>
      <dgm:t>
        <a:bodyPr/>
        <a:lstStyle/>
        <a:p>
          <a:endParaRPr lang="de-DE"/>
        </a:p>
      </dgm:t>
    </dgm:pt>
    <dgm:pt modelId="{CC3B9138-5B6E-4187-B249-454346E418B9}" type="pres">
      <dgm:prSet presAssocID="{699F4DFB-3E3A-4E51-A8A9-0FC10940AFCF}" presName="Name0" presStyleCnt="0">
        <dgm:presLayoutVars>
          <dgm:dir/>
          <dgm:animLvl val="lvl"/>
          <dgm:resizeHandles val="exact"/>
        </dgm:presLayoutVars>
      </dgm:prSet>
      <dgm:spPr/>
    </dgm:pt>
    <dgm:pt modelId="{CA68A835-8784-4121-A47E-9FEFBD2D1865}" type="pres">
      <dgm:prSet presAssocID="{DA0486A5-7DE1-4F38-8F2A-21D8FBCA8CD9}" presName="parTxOnly" presStyleLbl="node1" presStyleIdx="0" presStyleCnt="1" custLinFactNeighborX="-211" custLinFactNeighborY="348">
        <dgm:presLayoutVars>
          <dgm:chMax val="0"/>
          <dgm:chPref val="0"/>
          <dgm:bulletEnabled val="1"/>
        </dgm:presLayoutVars>
      </dgm:prSet>
      <dgm:spPr/>
    </dgm:pt>
  </dgm:ptLst>
  <dgm:cxnLst>
    <dgm:cxn modelId="{1663B07A-5AE6-40B9-9BC2-4D1B57E581B1}" type="presOf" srcId="{699F4DFB-3E3A-4E51-A8A9-0FC10940AFCF}" destId="{CC3B9138-5B6E-4187-B249-454346E418B9}" srcOrd="0" destOrd="0" presId="urn:microsoft.com/office/officeart/2005/8/layout/chevron1"/>
    <dgm:cxn modelId="{95BE0A97-9A38-4E06-A1A6-CEBAED83819A}" type="presOf" srcId="{DA0486A5-7DE1-4F38-8F2A-21D8FBCA8CD9}" destId="{CA68A835-8784-4121-A47E-9FEFBD2D1865}" srcOrd="0" destOrd="0" presId="urn:microsoft.com/office/officeart/2005/8/layout/chevron1"/>
    <dgm:cxn modelId="{1897369E-7AF4-4D51-9182-F2DD04CBA478}" srcId="{699F4DFB-3E3A-4E51-A8A9-0FC10940AFCF}" destId="{DA0486A5-7DE1-4F38-8F2A-21D8FBCA8CD9}" srcOrd="0" destOrd="0" parTransId="{6EBEF6EB-154F-4CB0-9955-0F936D8F6D48}" sibTransId="{1589427F-3040-48F9-B646-BA4D7ED8034A}"/>
    <dgm:cxn modelId="{63D38340-834E-42EF-BCDB-FF9BE492F1F3}" type="presParOf" srcId="{CC3B9138-5B6E-4187-B249-454346E418B9}" destId="{CA68A835-8784-4121-A47E-9FEFBD2D1865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9F4DFB-3E3A-4E51-A8A9-0FC10940AFC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B84AE8E-DD11-4D1E-806D-EA9FF0FD8A66}">
      <dgm:prSet custT="1"/>
      <dgm:spPr>
        <a:solidFill>
          <a:srgbClr val="7030A0"/>
        </a:solidFill>
      </dgm:spPr>
      <dgm:t>
        <a:bodyPr/>
        <a:lstStyle/>
        <a:p>
          <a:r>
            <a:rPr lang="de-DE" sz="2200" dirty="0"/>
            <a:t>ASAM CMP (V1.1.0 / 2026)</a:t>
          </a:r>
        </a:p>
      </dgm:t>
    </dgm:pt>
    <dgm:pt modelId="{292246B2-9004-4FFA-A29D-394196C2E389}" type="parTrans" cxnId="{EAC602D9-EE69-492A-854A-E7F271D72FF9}">
      <dgm:prSet/>
      <dgm:spPr/>
      <dgm:t>
        <a:bodyPr/>
        <a:lstStyle/>
        <a:p>
          <a:endParaRPr lang="de-DE"/>
        </a:p>
      </dgm:t>
    </dgm:pt>
    <dgm:pt modelId="{C42D7A27-DAF0-4F15-9FDD-AFAF07953CFD}" type="sibTrans" cxnId="{EAC602D9-EE69-492A-854A-E7F271D72FF9}">
      <dgm:prSet/>
      <dgm:spPr/>
      <dgm:t>
        <a:bodyPr/>
        <a:lstStyle/>
        <a:p>
          <a:endParaRPr lang="de-DE"/>
        </a:p>
      </dgm:t>
    </dgm:pt>
    <dgm:pt modelId="{CC3B9138-5B6E-4187-B249-454346E418B9}" type="pres">
      <dgm:prSet presAssocID="{699F4DFB-3E3A-4E51-A8A9-0FC10940AFCF}" presName="Name0" presStyleCnt="0">
        <dgm:presLayoutVars>
          <dgm:dir/>
          <dgm:animLvl val="lvl"/>
          <dgm:resizeHandles val="exact"/>
        </dgm:presLayoutVars>
      </dgm:prSet>
      <dgm:spPr/>
    </dgm:pt>
    <dgm:pt modelId="{1CD0D1A5-2ABF-493B-9177-C42A6B3FD3F0}" type="pres">
      <dgm:prSet presAssocID="{EB84AE8E-DD11-4D1E-806D-EA9FF0FD8A66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31458660-0FB0-40DA-875F-1F4FFD396D7F}" type="presOf" srcId="{EB84AE8E-DD11-4D1E-806D-EA9FF0FD8A66}" destId="{1CD0D1A5-2ABF-493B-9177-C42A6B3FD3F0}" srcOrd="0" destOrd="0" presId="urn:microsoft.com/office/officeart/2005/8/layout/chevron1"/>
    <dgm:cxn modelId="{1663B07A-5AE6-40B9-9BC2-4D1B57E581B1}" type="presOf" srcId="{699F4DFB-3E3A-4E51-A8A9-0FC10940AFCF}" destId="{CC3B9138-5B6E-4187-B249-454346E418B9}" srcOrd="0" destOrd="0" presId="urn:microsoft.com/office/officeart/2005/8/layout/chevron1"/>
    <dgm:cxn modelId="{EAC602D9-EE69-492A-854A-E7F271D72FF9}" srcId="{699F4DFB-3E3A-4E51-A8A9-0FC10940AFCF}" destId="{EB84AE8E-DD11-4D1E-806D-EA9FF0FD8A66}" srcOrd="0" destOrd="0" parTransId="{292246B2-9004-4FFA-A29D-394196C2E389}" sibTransId="{C42D7A27-DAF0-4F15-9FDD-AFAF07953CFD}"/>
    <dgm:cxn modelId="{F371FF6D-3FB6-4E27-BA3C-52993D21B0AF}" type="presParOf" srcId="{CC3B9138-5B6E-4187-B249-454346E418B9}" destId="{1CD0D1A5-2ABF-493B-9177-C42A6B3FD3F0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CD1603-B5B1-4469-BBB6-27153F51EB37}">
      <dsp:nvSpPr>
        <dsp:cNvPr id="0" name=""/>
        <dsp:cNvSpPr/>
      </dsp:nvSpPr>
      <dsp:spPr>
        <a:xfrm>
          <a:off x="4236" y="114542"/>
          <a:ext cx="2532253" cy="10129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>
              <a:solidFill>
                <a:schemeClr val="bg1"/>
              </a:solidFill>
            </a:rPr>
            <a:t>PLP </a:t>
          </a:r>
          <a:br>
            <a:rPr lang="de-DE" sz="2200" kern="1200" dirty="0">
              <a:solidFill>
                <a:schemeClr val="bg1"/>
              </a:solidFill>
            </a:rPr>
          </a:br>
          <a:r>
            <a:rPr lang="de-DE" sz="2200" kern="1200" dirty="0">
              <a:solidFill>
                <a:schemeClr val="bg1"/>
              </a:solidFill>
            </a:rPr>
            <a:t>(… 2014)</a:t>
          </a:r>
        </a:p>
      </dsp:txBody>
      <dsp:txXfrm>
        <a:off x="510687" y="114542"/>
        <a:ext cx="1519352" cy="1012901"/>
      </dsp:txXfrm>
    </dsp:sp>
    <dsp:sp modelId="{E5AE6890-4729-4BDE-99A1-DC7BDC70E845}">
      <dsp:nvSpPr>
        <dsp:cNvPr id="0" name=""/>
        <dsp:cNvSpPr/>
      </dsp:nvSpPr>
      <dsp:spPr>
        <a:xfrm>
          <a:off x="2283263" y="114542"/>
          <a:ext cx="2532253" cy="10129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TECMP </a:t>
          </a:r>
          <a:br>
            <a:rPr lang="de-DE" sz="2200" kern="1200" dirty="0"/>
          </a:br>
          <a:r>
            <a:rPr lang="de-DE" sz="2200" kern="1200" dirty="0"/>
            <a:t>(… 2018)</a:t>
          </a:r>
        </a:p>
      </dsp:txBody>
      <dsp:txXfrm>
        <a:off x="2789714" y="114542"/>
        <a:ext cx="1519352" cy="10129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8A835-8784-4121-A47E-9FEFBD2D1865}">
      <dsp:nvSpPr>
        <dsp:cNvPr id="0" name=""/>
        <dsp:cNvSpPr/>
      </dsp:nvSpPr>
      <dsp:spPr>
        <a:xfrm>
          <a:off x="0" y="0"/>
          <a:ext cx="3081606" cy="1176121"/>
        </a:xfrm>
        <a:prstGeom prst="chevron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ASAM CMP (V1.0.0 / 2022)</a:t>
          </a:r>
        </a:p>
      </dsp:txBody>
      <dsp:txXfrm>
        <a:off x="588061" y="0"/>
        <a:ext cx="1905485" cy="11761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0D1A5-2ABF-493B-9177-C42A6B3FD3F0}">
      <dsp:nvSpPr>
        <dsp:cNvPr id="0" name=""/>
        <dsp:cNvSpPr/>
      </dsp:nvSpPr>
      <dsp:spPr>
        <a:xfrm>
          <a:off x="1506" y="0"/>
          <a:ext cx="3081607" cy="1206218"/>
        </a:xfrm>
        <a:prstGeom prst="chevron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ASAM CMP (V1.1.0 / 2026)</a:t>
          </a:r>
        </a:p>
      </dsp:txBody>
      <dsp:txXfrm>
        <a:off x="604615" y="0"/>
        <a:ext cx="1875389" cy="12062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3A419-1676-477C-ADCB-1DC612E0C661}" type="datetimeFigureOut">
              <a:rPr lang="en-GB" smtClean="0"/>
              <a:t>11/04/2026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0DDCD-EE31-432F-9674-D741897EFC4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663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Vehicle EE Networks count became very large in recent years</a:t>
            </a:r>
          </a:p>
          <a:p>
            <a:r>
              <a:rPr lang="en-US" noProof="0" dirty="0"/>
              <a:t>A single logger cannot cope with the large number of networks in CAN, LIN, </a:t>
            </a:r>
            <a:r>
              <a:rPr lang="en-US" noProof="0" dirty="0" err="1"/>
              <a:t>FlexRay</a:t>
            </a:r>
            <a:r>
              <a:rPr lang="en-US" noProof="0" dirty="0"/>
              <a:t>, and </a:t>
            </a:r>
            <a:r>
              <a:rPr lang="en-GB" noProof="0" dirty="0"/>
              <a:t>Automotive Ethernet.</a:t>
            </a:r>
          </a:p>
          <a:p>
            <a:endParaRPr lang="en-GB" noProof="0" dirty="0"/>
          </a:p>
          <a:p>
            <a:r>
              <a:rPr lang="en-GB" noProof="0" dirty="0"/>
              <a:t>Shift of logger design:</a:t>
            </a:r>
          </a:p>
          <a:p>
            <a:r>
              <a:rPr lang="en-GB" noProof="0" dirty="0"/>
              <a:t>Focus on loggers with many Ethernet ports + combining many different interfaces for the local networks to stream data over Ethernet to a data  sink</a:t>
            </a:r>
          </a:p>
          <a:p>
            <a:endParaRPr lang="en-GB" noProof="0" dirty="0"/>
          </a:p>
          <a:p>
            <a:r>
              <a:rPr lang="en-GB" noProof="0" dirty="0"/>
              <a:t>CMP Solution:</a:t>
            </a:r>
          </a:p>
          <a:p>
            <a:r>
              <a:rPr lang="en-GB" noProof="0" dirty="0"/>
              <a:t>Brake logging and network interface apart in 2 separate domains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345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Here we see the 3G configuration interface for CMP</a:t>
            </a:r>
          </a:p>
          <a:p>
            <a:endParaRPr lang="en-GB" noProof="0" dirty="0"/>
          </a:p>
          <a:p>
            <a:r>
              <a:rPr lang="en-GB" noProof="0" dirty="0"/>
              <a:t>One workflow obstacle is that </a:t>
            </a:r>
            <a:r>
              <a:rPr lang="en-GB" noProof="0" dirty="0" err="1"/>
              <a:t>coremini</a:t>
            </a:r>
            <a:r>
              <a:rPr lang="en-GB" noProof="0" dirty="0"/>
              <a:t> must be activated with </a:t>
            </a:r>
            <a:r>
              <a:rPr lang="en-GB" noProof="0" dirty="0" err="1"/>
              <a:t>VSpy</a:t>
            </a:r>
            <a:r>
              <a:rPr lang="en-GB" noProof="0" dirty="0"/>
              <a:t> to make CMP output work.</a:t>
            </a:r>
          </a:p>
          <a:p>
            <a:r>
              <a:rPr lang="en-GB" noProof="0" dirty="0"/>
              <a:t>Logger customers have the 3G explorer but not necessarily a </a:t>
            </a:r>
            <a:r>
              <a:rPr lang="en-GB" noProof="0" dirty="0" err="1"/>
              <a:t>vSpy</a:t>
            </a:r>
            <a:r>
              <a:rPr lang="en-GB" noProof="0" dirty="0"/>
              <a:t> license</a:t>
            </a:r>
          </a:p>
          <a:p>
            <a:endParaRPr lang="en-GB" noProof="0" dirty="0"/>
          </a:p>
          <a:p>
            <a:r>
              <a:rPr lang="en-GB" noProof="0" dirty="0"/>
              <a:t>It would be good if we could </a:t>
            </a:r>
            <a:r>
              <a:rPr lang="en-GB" dirty="0"/>
              <a:t>overcome this additional config requirement somehow?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170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in Wireshark,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activate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ASAM CMP </a:t>
            </a:r>
            <a:r>
              <a:rPr lang="de-DE" dirty="0" err="1"/>
              <a:t>decoding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3341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787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The</a:t>
            </a:r>
            <a:r>
              <a:rPr lang="de-DE" b="1" dirty="0"/>
              <a:t> </a:t>
            </a:r>
            <a:r>
              <a:rPr lang="de-DE" b="1" dirty="0" err="1"/>
              <a:t>Probes</a:t>
            </a:r>
            <a:r>
              <a:rPr lang="de-DE" b="1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en-US" dirty="0"/>
              <a:t>synonymous with network interfaces for CAN, LIN AE, </a:t>
            </a:r>
            <a:r>
              <a:rPr lang="en-US" dirty="0" err="1"/>
              <a:t>FlexRay</a:t>
            </a:r>
            <a:r>
              <a:rPr lang="en-US" dirty="0"/>
              <a:t>, etc.</a:t>
            </a:r>
            <a:endParaRPr lang="de-DE" dirty="0"/>
          </a:p>
          <a:p>
            <a:endParaRPr lang="de-DE" dirty="0"/>
          </a:p>
          <a:p>
            <a:r>
              <a:rPr lang="de-DE" dirty="0"/>
              <a:t>The Interfaces support Ethernet </a:t>
            </a:r>
            <a:r>
              <a:rPr lang="de-DE" dirty="0" err="1"/>
              <a:t>output</a:t>
            </a:r>
            <a:r>
              <a:rPr lang="de-DE" dirty="0"/>
              <a:t> and stream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b="1" dirty="0" err="1"/>
              <a:t>data</a:t>
            </a:r>
            <a:r>
              <a:rPr lang="de-DE" b="1" dirty="0"/>
              <a:t> sink </a:t>
            </a:r>
            <a:r>
              <a:rPr lang="de-DE" dirty="0"/>
              <a:t>– </a:t>
            </a:r>
            <a:r>
              <a:rPr lang="de-DE" dirty="0" err="1"/>
              <a:t>synonumous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logger</a:t>
            </a:r>
            <a:endParaRPr lang="de-DE" dirty="0"/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Probs</a:t>
            </a:r>
            <a:r>
              <a:rPr lang="de-DE" dirty="0"/>
              <a:t> send CMP Data </a:t>
            </a:r>
            <a:r>
              <a:rPr lang="de-DE" dirty="0" err="1"/>
              <a:t>over</a:t>
            </a:r>
            <a:r>
              <a:rPr lang="de-DE" dirty="0"/>
              <a:t> IEEEE 802.3 Ethernet </a:t>
            </a:r>
            <a:r>
              <a:rPr lang="de-DE" dirty="0" err="1"/>
              <a:t>or</a:t>
            </a:r>
            <a:r>
              <a:rPr lang="de-DE" dirty="0"/>
              <a:t> UDP </a:t>
            </a:r>
            <a:r>
              <a:rPr lang="de-DE" dirty="0" err="1"/>
              <a:t>frames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sinks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830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With arriving of Automotive Ethernet in the vehicle </a:t>
            </a:r>
            <a:r>
              <a:rPr lang="en-GB" noProof="0" dirty="0" err="1"/>
              <a:t>technica</a:t>
            </a:r>
            <a:r>
              <a:rPr lang="en-GB" noProof="0" dirty="0"/>
              <a:t> Engineering introduced the PLP Protocol with the first capture modules</a:t>
            </a:r>
          </a:p>
          <a:p>
            <a:r>
              <a:rPr lang="en-GB" noProof="0" dirty="0"/>
              <a:t>Technica coined the term „probe“ as an interface to a network mainly aiming for AE taps</a:t>
            </a:r>
          </a:p>
          <a:p>
            <a:r>
              <a:rPr lang="en-GB" noProof="0" dirty="0"/>
              <a:t>Many Logger Vendors in Europe implemented </a:t>
            </a:r>
            <a:r>
              <a:rPr lang="en-GB" b="1" noProof="0" dirty="0"/>
              <a:t>PLP</a:t>
            </a:r>
            <a:r>
              <a:rPr lang="en-GB" noProof="0" dirty="0"/>
              <a:t> to capture Data from the </a:t>
            </a:r>
            <a:r>
              <a:rPr lang="en-GB" noProof="0" dirty="0" err="1"/>
              <a:t>technica</a:t>
            </a:r>
            <a:r>
              <a:rPr lang="en-GB" noProof="0" dirty="0"/>
              <a:t> CM100 and CM1000 high</a:t>
            </a:r>
          </a:p>
          <a:p>
            <a:endParaRPr lang="en-GB" noProof="0" dirty="0"/>
          </a:p>
          <a:p>
            <a:r>
              <a:rPr lang="en-GB" noProof="0" dirty="0"/>
              <a:t>Then Technica changed it to TECMP, and all Logger Vendors had to implement </a:t>
            </a:r>
            <a:r>
              <a:rPr lang="en-GB" b="1" noProof="0" dirty="0"/>
              <a:t>TECMP</a:t>
            </a:r>
          </a:p>
          <a:p>
            <a:r>
              <a:rPr lang="en-GB" noProof="0" dirty="0"/>
              <a:t>Downside:  Logger vendors were always obliged to chase </a:t>
            </a:r>
            <a:r>
              <a:rPr lang="en-GB" noProof="0" dirty="0" err="1"/>
              <a:t>technica’s</a:t>
            </a:r>
            <a:r>
              <a:rPr lang="en-GB" noProof="0" dirty="0"/>
              <a:t> protocol standards and had development costs and timing delays</a:t>
            </a:r>
          </a:p>
          <a:p>
            <a:r>
              <a:rPr lang="en-GB" noProof="0" dirty="0"/>
              <a:t>To avoid these ongoing changes to and open the market to other capture module vendors, BMW pushed the standardization process over the ASAM Organization</a:t>
            </a:r>
          </a:p>
          <a:p>
            <a:endParaRPr lang="en-GB" noProof="0" dirty="0"/>
          </a:p>
          <a:p>
            <a:r>
              <a:rPr lang="en-GB" noProof="0" dirty="0"/>
              <a:t>The first release V1.0 was streaming data sink direction only </a:t>
            </a:r>
          </a:p>
          <a:p>
            <a:r>
              <a:rPr lang="en-GB" noProof="0" dirty="0"/>
              <a:t>The Evolution 2026 V1.1. supports for some data formats transmission / downstream commands</a:t>
            </a:r>
          </a:p>
          <a:p>
            <a:r>
              <a:rPr lang="en-GB" noProof="0" dirty="0"/>
              <a:t>The transmission was implemented to operate the interfaces on HIL systems</a:t>
            </a:r>
          </a:p>
          <a:p>
            <a:endParaRPr lang="en-GB" noProof="0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415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2265D-900A-9865-8E2C-0D196EE0D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C69CEED-3FB9-FCBF-D67E-1C54BE76F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01F20DE-2486-379B-6981-E2E7DD877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In the latest release V1.1 3 new data formats where introduces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noProof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noProof="0" dirty="0"/>
              <a:t>Ethernet RAW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noProof="0" dirty="0"/>
              <a:t>10BASE-T1S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noProof="0" dirty="0"/>
              <a:t>A2B   &gt; Was in particular pushed by Andreas and Felix from the German office.</a:t>
            </a:r>
          </a:p>
          <a:p>
            <a:r>
              <a:rPr lang="en-GB" noProof="0" dirty="0"/>
              <a:t>Thanks </a:t>
            </a:r>
            <a:r>
              <a:rPr lang="en-GB" dirty="0"/>
              <a:t>to the help and development team in UK Fabio and Mike Warner and US team Bryant Jones.</a:t>
            </a:r>
          </a:p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3052A8-AA36-6E0D-47AB-22737C0C58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551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Here we see a list of companies actively contributing to the creation and evolution of the ASAM CMP standard.</a:t>
            </a:r>
          </a:p>
          <a:p>
            <a:r>
              <a:rPr lang="en-GB" noProof="0" dirty="0"/>
              <a:t>The other companies have ASAM CMP implemented.</a:t>
            </a:r>
          </a:p>
          <a:p>
            <a:endParaRPr lang="en-GB" noProof="0" dirty="0"/>
          </a:p>
          <a:p>
            <a:r>
              <a:rPr lang="en-GB" noProof="0" dirty="0"/>
              <a:t>We can see that CMP is widely implemented provides a huge benefit for </a:t>
            </a:r>
            <a:r>
              <a:rPr lang="en-GB" noProof="0" dirty="0" err="1"/>
              <a:t>technica</a:t>
            </a:r>
            <a:r>
              <a:rPr lang="en-GB" noProof="0" dirty="0"/>
              <a:t> and the logger vendors</a:t>
            </a:r>
          </a:p>
          <a:p>
            <a:r>
              <a:rPr lang="en-GB" noProof="0" dirty="0"/>
              <a:t>Every party has a </a:t>
            </a:r>
            <a:r>
              <a:rPr lang="en-GB" noProof="0" dirty="0" err="1"/>
              <a:t>referencen</a:t>
            </a:r>
            <a:r>
              <a:rPr lang="en-GB" noProof="0" dirty="0"/>
              <a:t> for implementation and plug and play is more easy to achieve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31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The system architecture highlights 3 main functionalities:</a:t>
            </a:r>
          </a:p>
          <a:p>
            <a:endParaRPr lang="en-GB" noProof="0" dirty="0"/>
          </a:p>
          <a:p>
            <a:r>
              <a:rPr lang="en-GB" noProof="0" dirty="0"/>
              <a:t>The system can work with </a:t>
            </a:r>
            <a:r>
              <a:rPr lang="en-GB" b="1" noProof="0" dirty="0"/>
              <a:t>multiple capture modules </a:t>
            </a:r>
            <a:r>
              <a:rPr lang="en-GB" noProof="0" dirty="0"/>
              <a:t>/ interfaces</a:t>
            </a:r>
          </a:p>
          <a:p>
            <a:r>
              <a:rPr lang="en-GB" noProof="0" dirty="0"/>
              <a:t>The capture modules can support multiple data formats  e.g. CAN, </a:t>
            </a:r>
            <a:r>
              <a:rPr lang="en-GB" noProof="0" dirty="0" err="1"/>
              <a:t>FlexRay</a:t>
            </a:r>
            <a:r>
              <a:rPr lang="en-GB" noProof="0" dirty="0"/>
              <a:t>, LIN in </a:t>
            </a:r>
            <a:r>
              <a:rPr lang="en-GB" b="1" noProof="0" dirty="0"/>
              <a:t>dedicated “streams”</a:t>
            </a:r>
          </a:p>
          <a:p>
            <a:endParaRPr lang="en-GB" noProof="0" dirty="0"/>
          </a:p>
          <a:p>
            <a:r>
              <a:rPr lang="en-GB" noProof="0" dirty="0"/>
              <a:t>AND on top the architecture supports the streaming to </a:t>
            </a:r>
            <a:r>
              <a:rPr lang="en-GB" b="1" noProof="0" dirty="0"/>
              <a:t>multiple data sinks</a:t>
            </a:r>
            <a:r>
              <a:rPr lang="en-GB" noProof="0" dirty="0"/>
              <a:t>.</a:t>
            </a:r>
          </a:p>
          <a:p>
            <a:r>
              <a:rPr lang="en-GB" noProof="0" dirty="0"/>
              <a:t>We have seen OEM having 3 different logging systems in the vehicle trunk logging the data for different teams with </a:t>
            </a:r>
            <a:r>
              <a:rPr lang="en-GB" noProof="0" dirty="0" err="1"/>
              <a:t>tansfer</a:t>
            </a:r>
            <a:r>
              <a:rPr lang="en-GB" noProof="0" dirty="0"/>
              <a:t> to different data lakes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932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The CMP Message is composed of different messages - all organized in a HEADER and PAYLOAD structure.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u="sng" noProof="0" dirty="0"/>
              <a:t>Data Message</a:t>
            </a:r>
            <a:r>
              <a:rPr lang="en-GB" noProof="0" dirty="0"/>
              <a:t>: </a:t>
            </a:r>
            <a:r>
              <a:rPr lang="en-GB" b="1" noProof="0" dirty="0"/>
              <a:t>Payload </a:t>
            </a:r>
            <a:r>
              <a:rPr lang="en-GB" noProof="0" dirty="0"/>
              <a:t>for the different data formats CAN, LIN, I2C, A2B…. </a:t>
            </a:r>
            <a:br>
              <a:rPr lang="en-GB" noProof="0" dirty="0"/>
            </a:br>
            <a:r>
              <a:rPr lang="en-GB" noProof="0" dirty="0"/>
              <a:t>Reflecting a specialities of the data format “</a:t>
            </a:r>
            <a:r>
              <a:rPr lang="en-GB" noProof="0" dirty="0" err="1"/>
              <a:t>FlexRay</a:t>
            </a:r>
            <a:r>
              <a:rPr lang="en-GB" noProof="0" dirty="0"/>
              <a:t>” Cycles, A2B Super frames, 10BASET1S Symbols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u="sng" noProof="0" dirty="0"/>
              <a:t>Status Message</a:t>
            </a:r>
            <a:r>
              <a:rPr lang="en-GB" noProof="0" dirty="0"/>
              <a:t>: Cyclic and event-based status messages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b="1" noProof="0" dirty="0"/>
              <a:t>	&gt;providing information about the capture module </a:t>
            </a:r>
            <a:r>
              <a:rPr lang="en-GB" b="0" noProof="0" dirty="0"/>
              <a:t>time sync, #SN, HW+SW revision …. Vendor </a:t>
            </a:r>
            <a:r>
              <a:rPr lang="en-GB" b="0" noProof="0" dirty="0" err="1"/>
              <a:t>Infos</a:t>
            </a:r>
            <a:endParaRPr lang="en-GB" b="0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b="0" noProof="0" dirty="0"/>
              <a:t>	&gt; Status of the interface: up, down, disables, type of network,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u="sng" noProof="0" dirty="0"/>
              <a:t>Control Messages: A</a:t>
            </a:r>
            <a:r>
              <a:rPr lang="en-GB" noProof="0" dirty="0"/>
              <a:t>bout communication with the data sink - ready for transmission or receiving, wait, pause, interface counter</a:t>
            </a:r>
          </a:p>
          <a:p>
            <a:endParaRPr lang="en-GB" noProof="0" dirty="0"/>
          </a:p>
          <a:p>
            <a:r>
              <a:rPr lang="en-GB" noProof="0" dirty="0"/>
              <a:t>Vendor defined message – sandbox for special </a:t>
            </a:r>
            <a:r>
              <a:rPr lang="de-DE" dirty="0" err="1"/>
              <a:t>functions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67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CMP Message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either</a:t>
            </a:r>
            <a:r>
              <a:rPr lang="de-DE" dirty="0"/>
              <a:t> </a:t>
            </a:r>
            <a:r>
              <a:rPr lang="de-DE" dirty="0" err="1"/>
              <a:t>ovder</a:t>
            </a:r>
            <a:r>
              <a:rPr lang="de-DE" dirty="0"/>
              <a:t> Ethernet Frame  </a:t>
            </a:r>
            <a:r>
              <a:rPr lang="de-DE" dirty="0" err="1"/>
              <a:t>or</a:t>
            </a:r>
            <a:r>
              <a:rPr lang="de-DE" dirty="0"/>
              <a:t> UDP</a:t>
            </a:r>
          </a:p>
          <a:p>
            <a:endParaRPr lang="de-DE" dirty="0"/>
          </a:p>
          <a:p>
            <a:r>
              <a:rPr lang="de-DE" dirty="0"/>
              <a:t>ICS </a:t>
            </a:r>
            <a:r>
              <a:rPr lang="de-DE" dirty="0" err="1"/>
              <a:t>did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Ethernt</a:t>
            </a:r>
            <a:r>
              <a:rPr lang="de-DE" dirty="0"/>
              <a:t> Frame </a:t>
            </a:r>
            <a:r>
              <a:rPr lang="de-DE" dirty="0" err="1"/>
              <a:t>implementation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048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Here we can see that ICS is already cooperating and working with different data sink manufacturers together to test CMP communication.</a:t>
            </a:r>
          </a:p>
          <a:p>
            <a:r>
              <a:rPr lang="en-GB" noProof="0" dirty="0"/>
              <a:t>All partners had a RED2 demo interface and tested at least the CAN communication of ASAM CMP</a:t>
            </a:r>
          </a:p>
          <a:p>
            <a:endParaRPr lang="de-DE" dirty="0"/>
          </a:p>
          <a:p>
            <a:r>
              <a:rPr lang="de-DE" dirty="0"/>
              <a:t>GIN </a:t>
            </a:r>
            <a:r>
              <a:rPr lang="de-DE" dirty="0" err="1"/>
              <a:t>rejected</a:t>
            </a:r>
            <a:r>
              <a:rPr lang="de-DE" dirty="0"/>
              <a:t>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so </a:t>
            </a:r>
            <a:r>
              <a:rPr lang="de-DE" dirty="0" err="1"/>
              <a:t>far</a:t>
            </a:r>
            <a:r>
              <a:rPr lang="de-DE" dirty="0"/>
              <a:t>– </a:t>
            </a:r>
            <a:r>
              <a:rPr lang="de-DE" dirty="0" err="1"/>
              <a:t>hoever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required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VW on </a:t>
            </a:r>
            <a:r>
              <a:rPr lang="de-DE" dirty="0" err="1"/>
              <a:t>fleetlogging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RAD A2B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0DDCD-EE31-432F-9674-D741897EFC4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135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3C296-62A1-8C4B-89F8-FB7F99B12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2BA61D-8571-9442-B543-D265CD1A97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3C6072-F0E7-488D-1E60-C7707566566C}"/>
              </a:ext>
            </a:extLst>
          </p:cNvPr>
          <p:cNvSpPr txBox="1"/>
          <p:nvPr userDrawn="1"/>
        </p:nvSpPr>
        <p:spPr>
          <a:xfrm>
            <a:off x="8786192" y="5550971"/>
            <a:ext cx="329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784D7D-7BF2-4779-A880-6238D6286636}" type="datetime4">
              <a:rPr lang="en-GB" smtClean="0"/>
              <a:pPr algn="r"/>
              <a:t>11 April 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2792281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E626F-2A93-DC44-8EF1-0F9251C82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AEE63-B644-5344-AC40-06DCE9449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C60CA-5484-6F4F-8434-9DE0D3BA2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897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75925-BC35-5545-9E81-B6634D9B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FDFDB-E8B4-8249-90D6-084DFEEE2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B350B-42EB-784C-BC4B-62F11574B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232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D8402-E327-F344-82C5-56F9E0612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8559A-9710-2641-8586-B5385CB71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09646-6395-A44B-9883-CFEF889B8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8E821A-F7A0-4647-B5A6-CF02B78E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64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1CD88-ED18-764D-ACEA-7FB5DB162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23BEEE-3EEA-0A49-8698-A17D08C5C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B2F71D-DE43-C84F-B75F-F18AC04FF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10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B62F4-F178-0B45-BAAD-BCF3F20221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203219-9C89-454A-8FEB-0A3AF72772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10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6E481-1523-A046-B667-4FD96E3F3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07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1AF57-AE85-4049-8AB6-6115545B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2E8E6A-3925-B64C-A8B7-5CE3F08FA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33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15460-EE7C-CE45-814A-C5AE14330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5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C60DF-FC7D-6940-97C6-E663A4C4B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ED8CB-BF28-FF4C-8278-3E0C90446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367163-5310-564D-BCDA-C02791C83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1513EA-4C6A-1843-9A22-ACBC147D5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561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00690-B102-0441-A424-D545084FA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C95978-2F15-5F48-B504-2ADD509E74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83B07-6586-DD4B-88E0-5CF9948AD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4FC58-1159-E148-9401-D000523A1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91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CFEB66-8944-DF4E-87F5-80A666453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B4D84-3B69-EA40-B0B0-39C568EF2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89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D6C9A-3EF2-4F42-86EA-79D966756F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550105"/>
            <a:ext cx="7570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EF010-234C-4500-97B6-F83762426F2B}" type="slidenum">
              <a:rPr lang="en-GB" smtClean="0"/>
              <a:t>‹Nr.›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81F731-AAD2-EE03-8701-5B35DC82EA6A}"/>
              </a:ext>
            </a:extLst>
          </p:cNvPr>
          <p:cNvSpPr txBox="1"/>
          <p:nvPr userDrawn="1"/>
        </p:nvSpPr>
        <p:spPr>
          <a:xfrm>
            <a:off x="8791214" y="6308209"/>
            <a:ext cx="3319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DRIVEN BY YOUR DATA</a:t>
            </a:r>
          </a:p>
        </p:txBody>
      </p:sp>
    </p:spTree>
    <p:extLst>
      <p:ext uri="{BB962C8B-B14F-4D97-AF65-F5344CB8AC3E}">
        <p14:creationId xmlns:p14="http://schemas.microsoft.com/office/powerpoint/2010/main" val="129068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500" baseline="0">
          <a:solidFill>
            <a:srgbClr val="1373B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ntrepidcontrol" TargetMode="External"/><Relationship Id="rId13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openxmlformats.org/officeDocument/2006/relationships/hyperlink" Target="https://www.instagram.com/intrepidcontrol/" TargetMode="External"/><Relationship Id="rId2" Type="http://schemas.openxmlformats.org/officeDocument/2006/relationships/hyperlink" Target="https://www.intrepidc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nkedin.com/company/intrepidcontrol/" TargetMode="External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openxmlformats.org/officeDocument/2006/relationships/hyperlink" Target="https://www.youtube.com/IntrepidControlSystems" TargetMode="External"/><Relationship Id="rId4" Type="http://schemas.openxmlformats.org/officeDocument/2006/relationships/hyperlink" Target="https://www.facebook.com/IntrepidControl/" TargetMode="Externa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diagramDrawing" Target="../diagrams/drawing2.xml"/><Relationship Id="rId18" Type="http://schemas.openxmlformats.org/officeDocument/2006/relationships/diagramColors" Target="../diagrams/colors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3.xm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5" Type="http://schemas.openxmlformats.org/officeDocument/2006/relationships/diagramData" Target="../diagrams/data3.xml"/><Relationship Id="rId10" Type="http://schemas.openxmlformats.org/officeDocument/2006/relationships/diagramLayout" Target="../diagrams/layout2.xml"/><Relationship Id="rId19" Type="http://schemas.microsoft.com/office/2007/relationships/diagramDrawing" Target="../diagrams/drawing3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FB240169-8BC8-CD43-AE4F-CE0F61579B5A}"/>
              </a:ext>
            </a:extLst>
          </p:cNvPr>
          <p:cNvSpPr txBox="1">
            <a:spLocks/>
          </p:cNvSpPr>
          <p:nvPr/>
        </p:nvSpPr>
        <p:spPr>
          <a:xfrm>
            <a:off x="685800" y="405266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5000"/>
              </a:lnSpc>
              <a:defRPr/>
            </a:pPr>
            <a:r>
              <a:rPr lang="en-GB" altLang="en-US" dirty="0">
                <a:solidFill>
                  <a:schemeClr val="tx1"/>
                </a:solidFill>
                <a:ea typeface="MS Gothic" panose="020B0609070205080204" pitchFamily="49" charset="-128"/>
              </a:rPr>
              <a:t>Presented By: Felix </a:t>
            </a:r>
            <a:r>
              <a:rPr lang="en-GB" altLang="en-US" dirty="0" err="1">
                <a:solidFill>
                  <a:schemeClr val="tx1"/>
                </a:solidFill>
                <a:ea typeface="MS Gothic" panose="020B0609070205080204" pitchFamily="49" charset="-128"/>
              </a:rPr>
              <a:t>Ottofuelling</a:t>
            </a:r>
            <a:endParaRPr lang="en-GB" altLang="en-US" dirty="0">
              <a:solidFill>
                <a:schemeClr val="tx1"/>
              </a:solidFill>
              <a:ea typeface="MS Gothic" panose="020B0609070205080204" pitchFamily="49" charset="-128"/>
            </a:endParaRPr>
          </a:p>
          <a:p>
            <a:pPr>
              <a:lnSpc>
                <a:spcPct val="95000"/>
              </a:lnSpc>
              <a:defRPr/>
            </a:pPr>
            <a:r>
              <a:rPr lang="en-GB" altLang="en-US" dirty="0">
                <a:solidFill>
                  <a:schemeClr val="tx1"/>
                </a:solidFill>
                <a:ea typeface="MS Gothic" panose="020B0609070205080204" pitchFamily="49" charset="-128"/>
              </a:rPr>
              <a:t>Business Development Manager EU</a:t>
            </a:r>
          </a:p>
          <a:p>
            <a:pPr>
              <a:lnSpc>
                <a:spcPct val="95000"/>
              </a:lnSpc>
              <a:defRPr/>
            </a:pPr>
            <a:r>
              <a:rPr lang="en-GB" altLang="en-US" dirty="0">
                <a:solidFill>
                  <a:schemeClr val="tx1"/>
                </a:solidFill>
                <a:ea typeface="MS Gothic" panose="020B0609070205080204" pitchFamily="49" charset="-128"/>
              </a:rPr>
              <a:t>Intrepid Control Systems, Inc.</a:t>
            </a:r>
          </a:p>
          <a:p>
            <a:pPr>
              <a:lnSpc>
                <a:spcPct val="95000"/>
              </a:lnSpc>
              <a:defRPr/>
            </a:pPr>
            <a:r>
              <a:rPr lang="en-GB" altLang="en-US" dirty="0">
                <a:solidFill>
                  <a:schemeClr val="tx1"/>
                </a:solidFill>
                <a:ea typeface="MS Gothic" panose="020B0609070205080204" pitchFamily="49" charset="-128"/>
              </a:rPr>
              <a:t>Email : fottofuelling@intrepidcs.com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A27DAF5-C208-1446-A45D-C19870CF9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58975"/>
            <a:ext cx="7990656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0" i="0" kern="1200" baseline="0">
                <a:solidFill>
                  <a:srgbClr val="2E5497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lnSpc>
                <a:spcPct val="95000"/>
              </a:lnSpc>
              <a:spcAft>
                <a:spcPts val="0"/>
              </a:spcAft>
              <a:buFont typeface="Tahoma" panose="020B0604030504040204" pitchFamily="34" charset="0"/>
              <a:buNone/>
              <a:tabLst>
                <a:tab pos="0" algn="l"/>
                <a:tab pos="411163" algn="l"/>
                <a:tab pos="822325" algn="l"/>
                <a:tab pos="1235075" algn="l"/>
                <a:tab pos="1646238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3363" algn="l"/>
                <a:tab pos="6994525" algn="l"/>
                <a:tab pos="7407275" algn="l"/>
                <a:tab pos="7818438" algn="l"/>
                <a:tab pos="8229600" algn="l"/>
              </a:tabLst>
              <a:defRPr/>
            </a:pPr>
            <a:r>
              <a:rPr lang="en-US" sz="5400" dirty="0"/>
              <a:t>ASAM CMP Protocol</a:t>
            </a:r>
            <a:br>
              <a:rPr lang="en-US" sz="5400" dirty="0"/>
            </a:br>
            <a:r>
              <a:rPr lang="en-US" sz="4400" dirty="0"/>
              <a:t>Motivation and Overview</a:t>
            </a:r>
            <a:endParaRPr lang="en-GB" altLang="en-US" sz="4400" dirty="0">
              <a:solidFill>
                <a:srgbClr val="1373BC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668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CB3AA-8A77-6431-5483-614C32D00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351A-4A40-2054-92A0-6B03F0AAF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525"/>
            <a:ext cx="12819928" cy="1325563"/>
          </a:xfrm>
        </p:spPr>
        <p:txBody>
          <a:bodyPr/>
          <a:lstStyle/>
          <a:p>
            <a:r>
              <a:rPr lang="en-GB" dirty="0"/>
              <a:t>CMP Transport via ETHERNET/UDP </a:t>
            </a:r>
            <a:r>
              <a:rPr lang="en-GB" dirty="0" err="1"/>
              <a:t>Mesg</a:t>
            </a:r>
            <a:r>
              <a:rPr lang="en-GB" dirty="0"/>
              <a:t>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A73CF3A-BB7B-5AEE-76F5-86C25D052C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2585"/>
          <a:stretch>
            <a:fillRect/>
          </a:stretch>
        </p:blipFill>
        <p:spPr>
          <a:xfrm>
            <a:off x="304065" y="3503409"/>
            <a:ext cx="7045860" cy="203576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A752B9E-56AB-6016-2FCA-8D01445A4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30" y="1581784"/>
            <a:ext cx="4712976" cy="177280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44D0572-FFD0-306D-4DAC-0E93D81646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19"/>
          <a:stretch>
            <a:fillRect/>
          </a:stretch>
        </p:blipFill>
        <p:spPr>
          <a:xfrm>
            <a:off x="5636871" y="1853451"/>
            <a:ext cx="6403795" cy="145055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FC79D7A-565C-2D80-12B8-A6E196FEDBE3}"/>
              </a:ext>
            </a:extLst>
          </p:cNvPr>
          <p:cNvSpPr txBox="1"/>
          <p:nvPr/>
        </p:nvSpPr>
        <p:spPr>
          <a:xfrm>
            <a:off x="588230" y="5503330"/>
            <a:ext cx="4959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noProof="1"/>
              <a:t>Destination MAC can be defined in 3G Explorer</a:t>
            </a:r>
          </a:p>
        </p:txBody>
      </p:sp>
    </p:spTree>
    <p:extLst>
      <p:ext uri="{BB962C8B-B14F-4D97-AF65-F5344CB8AC3E}">
        <p14:creationId xmlns:p14="http://schemas.microsoft.com/office/powerpoint/2010/main" val="135036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23;p13">
            <a:extLst>
              <a:ext uri="{FF2B5EF4-FFF2-40B4-BE49-F238E27FC236}">
                <a16:creationId xmlns:a16="http://schemas.microsoft.com/office/drawing/2014/main" id="{F16DFF9B-7D63-F8D4-57F2-A0FD42DC813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37673" y="4316068"/>
            <a:ext cx="900667" cy="5877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F8F7CFD-EB62-DE02-C5CD-95445E41C805}"/>
              </a:ext>
            </a:extLst>
          </p:cNvPr>
          <p:cNvSpPr txBox="1"/>
          <p:nvPr/>
        </p:nvSpPr>
        <p:spPr>
          <a:xfrm>
            <a:off x="4109174" y="3866396"/>
            <a:ext cx="1747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RED2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4AFDCF0-71AA-92F4-61FD-8B0ECCEC5066}"/>
              </a:ext>
            </a:extLst>
          </p:cNvPr>
          <p:cNvSpPr txBox="1"/>
          <p:nvPr/>
        </p:nvSpPr>
        <p:spPr>
          <a:xfrm>
            <a:off x="4983061" y="3871269"/>
            <a:ext cx="1747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RAD </a:t>
            </a:r>
            <a:r>
              <a:rPr lang="de-DE" dirty="0" err="1"/>
              <a:t>Gigastar</a:t>
            </a:r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265E466C-BEB1-56BE-4AB2-91AF011BF8E7}"/>
              </a:ext>
            </a:extLst>
          </p:cNvPr>
          <p:cNvSpPr txBox="1"/>
          <p:nvPr/>
        </p:nvSpPr>
        <p:spPr>
          <a:xfrm>
            <a:off x="2895508" y="3858909"/>
            <a:ext cx="1747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FIRE 3</a:t>
            </a:r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1DA45B76-1879-2DDF-B567-DEE0BE303DF8}"/>
              </a:ext>
            </a:extLst>
          </p:cNvPr>
          <p:cNvSpPr/>
          <p:nvPr/>
        </p:nvSpPr>
        <p:spPr>
          <a:xfrm>
            <a:off x="2451042" y="3812977"/>
            <a:ext cx="5430978" cy="129032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8FC415D-F22B-FE19-FE0C-5A269AA875B6}"/>
              </a:ext>
            </a:extLst>
          </p:cNvPr>
          <p:cNvSpPr txBox="1"/>
          <p:nvPr/>
        </p:nvSpPr>
        <p:spPr>
          <a:xfrm>
            <a:off x="622621" y="3858909"/>
            <a:ext cx="2027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noProof="1"/>
              <a:t>Interfaces</a:t>
            </a:r>
          </a:p>
          <a:p>
            <a:r>
              <a:rPr lang="de-DE" sz="2400" noProof="1"/>
              <a:t>Modular / Expandable</a:t>
            </a:r>
          </a:p>
        </p:txBody>
      </p:sp>
      <p:pic>
        <p:nvPicPr>
          <p:cNvPr id="12" name="Google Shape;952;ge8c555a1f3_0_266">
            <a:extLst>
              <a:ext uri="{FF2B5EF4-FFF2-40B4-BE49-F238E27FC236}">
                <a16:creationId xmlns:a16="http://schemas.microsoft.com/office/drawing/2014/main" id="{80D1E703-2F70-C2BD-6AC9-CEA4B070BFE5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0826" y="4240460"/>
            <a:ext cx="514796" cy="650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3" descr="A picture containing text, general supply&#10;&#10;Description automatically generated">
            <a:extLst>
              <a:ext uri="{FF2B5EF4-FFF2-40B4-BE49-F238E27FC236}">
                <a16:creationId xmlns:a16="http://schemas.microsoft.com/office/drawing/2014/main" id="{CDB45BB1-7A79-8D5D-18FD-BDF8C4E9C4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2409" y="4218618"/>
            <a:ext cx="992332" cy="701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Grafik 13" descr="Ein Bild, das Text, Uhr, Elektronik enthält.&#10;&#10;Automatisch generierte Beschreibung">
            <a:extLst>
              <a:ext uri="{FF2B5EF4-FFF2-40B4-BE49-F238E27FC236}">
                <a16:creationId xmlns:a16="http://schemas.microsoft.com/office/drawing/2014/main" id="{93CFF3AC-8EB5-C97C-8645-B7D6DBD53A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676" y="4250885"/>
            <a:ext cx="1197364" cy="68217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356A5E8-8BD6-181E-DD18-914FFF7DB506}"/>
              </a:ext>
            </a:extLst>
          </p:cNvPr>
          <p:cNvSpPr txBox="1"/>
          <p:nvPr/>
        </p:nvSpPr>
        <p:spPr>
          <a:xfrm>
            <a:off x="6579791" y="3879857"/>
            <a:ext cx="1197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(RAD A2B)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7FDF34-99A3-4047-2DB3-5729617074F6}"/>
              </a:ext>
            </a:extLst>
          </p:cNvPr>
          <p:cNvSpPr txBox="1">
            <a:spLocks/>
          </p:cNvSpPr>
          <p:nvPr/>
        </p:nvSpPr>
        <p:spPr>
          <a:xfrm>
            <a:off x="807426" y="436111"/>
            <a:ext cx="11276216" cy="92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Cooperation ICS x Data Sink Vendors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48B09EC-348B-0AC6-C3F8-A1820A3D9006}"/>
              </a:ext>
            </a:extLst>
          </p:cNvPr>
          <p:cNvSpPr/>
          <p:nvPr/>
        </p:nvSpPr>
        <p:spPr>
          <a:xfrm>
            <a:off x="7882019" y="3821400"/>
            <a:ext cx="3166982" cy="129032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0B1C8D5-F778-6D8A-0734-DCEEA1726D4D}"/>
              </a:ext>
            </a:extLst>
          </p:cNvPr>
          <p:cNvSpPr txBox="1"/>
          <p:nvPr/>
        </p:nvSpPr>
        <p:spPr>
          <a:xfrm>
            <a:off x="3607921" y="5103297"/>
            <a:ext cx="3709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noProof="1"/>
              <a:t>Tested / Implemented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4A914C-A905-650A-12E0-DCF048B8CFE0}"/>
              </a:ext>
            </a:extLst>
          </p:cNvPr>
          <p:cNvSpPr txBox="1"/>
          <p:nvPr/>
        </p:nvSpPr>
        <p:spPr>
          <a:xfrm>
            <a:off x="7846747" y="5148534"/>
            <a:ext cx="3166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noProof="1"/>
              <a:t>Future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424B3FF-6C5F-89F1-A6C5-14392CDDA209}"/>
              </a:ext>
            </a:extLst>
          </p:cNvPr>
          <p:cNvSpPr txBox="1"/>
          <p:nvPr/>
        </p:nvSpPr>
        <p:spPr>
          <a:xfrm>
            <a:off x="8409011" y="3866396"/>
            <a:ext cx="2602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RAD Galaxy2</a:t>
            </a:r>
          </a:p>
          <a:p>
            <a:r>
              <a:rPr lang="de-DE" sz="2400" dirty="0"/>
              <a:t>RAD </a:t>
            </a:r>
            <a:r>
              <a:rPr lang="de-DE" sz="2400" dirty="0" err="1"/>
              <a:t>Gigastar</a:t>
            </a:r>
            <a:r>
              <a:rPr lang="de-DE" sz="2400" dirty="0"/>
              <a:t> 2</a:t>
            </a:r>
          </a:p>
          <a:p>
            <a:r>
              <a:rPr lang="de-DE" sz="2400" dirty="0"/>
              <a:t>RAD COMET2/3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FA3A5E8-8EA2-A7D3-D691-110073D9E2BF}"/>
              </a:ext>
            </a:extLst>
          </p:cNvPr>
          <p:cNvSpPr txBox="1"/>
          <p:nvPr/>
        </p:nvSpPr>
        <p:spPr>
          <a:xfrm>
            <a:off x="10654688" y="5362500"/>
            <a:ext cx="1537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Cooperation</a:t>
            </a:r>
            <a:r>
              <a:rPr lang="de-DE" sz="1200" dirty="0"/>
              <a:t> &amp; </a:t>
            </a:r>
            <a:r>
              <a:rPr lang="de-DE" sz="1200" dirty="0" err="1"/>
              <a:t>tests</a:t>
            </a:r>
            <a:endParaRPr lang="de-DE" sz="1200" dirty="0"/>
          </a:p>
        </p:txBody>
      </p:sp>
      <p:grpSp>
        <p:nvGrpSpPr>
          <p:cNvPr id="54" name="cross">
            <a:extLst>
              <a:ext uri="{FF2B5EF4-FFF2-40B4-BE49-F238E27FC236}">
                <a16:creationId xmlns:a16="http://schemas.microsoft.com/office/drawing/2014/main" id="{7BBF838C-7A76-23E0-9C3D-EFDE6E881CFB}"/>
              </a:ext>
            </a:extLst>
          </p:cNvPr>
          <p:cNvGrpSpPr>
            <a:grpSpLocks noChangeAspect="1"/>
          </p:cNvGrpSpPr>
          <p:nvPr/>
        </p:nvGrpSpPr>
        <p:grpSpPr>
          <a:xfrm>
            <a:off x="10404729" y="5785684"/>
            <a:ext cx="267769" cy="289108"/>
            <a:chOff x="5344912" y="4683927"/>
            <a:chExt cx="432000" cy="466427"/>
          </a:xfrm>
        </p:grpSpPr>
        <p:sp>
          <p:nvSpPr>
            <p:cNvPr id="55" name="white_circle">
              <a:extLst>
                <a:ext uri="{FF2B5EF4-FFF2-40B4-BE49-F238E27FC236}">
                  <a16:creationId xmlns:a16="http://schemas.microsoft.com/office/drawing/2014/main" id="{AF8E0F1D-6DEC-FD47-2202-7076CE3236F5}"/>
                </a:ext>
              </a:extLst>
            </p:cNvPr>
            <p:cNvSpPr/>
            <p:nvPr/>
          </p:nvSpPr>
          <p:spPr>
            <a:xfrm>
              <a:off x="5344912" y="4718354"/>
              <a:ext cx="432000" cy="43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wrap="square" lIns="0" tIns="0" rIns="0" bIns="0" rtlCol="0" anchor="ctr"/>
            <a:lstStyle/>
            <a:p>
              <a:pPr marL="176129" marR="0" lvl="0" indent="0" algn="ctr" defTabSz="9954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39322B"/>
                </a:solidFill>
                <a:effectLst/>
                <a:uLnTx/>
                <a:uFillTx/>
                <a:latin typeface="SimonKucher"/>
                <a:ea typeface="+mn-ea"/>
                <a:cs typeface="+mn-cs"/>
              </a:endParaRPr>
            </a:p>
          </p:txBody>
        </p:sp>
        <p:sp>
          <p:nvSpPr>
            <p:cNvPr id="56" name="cross1">
              <a:extLst>
                <a:ext uri="{FF2B5EF4-FFF2-40B4-BE49-F238E27FC236}">
                  <a16:creationId xmlns:a16="http://schemas.microsoft.com/office/drawing/2014/main" id="{E5DF3AB9-4D75-C269-39DE-49AFAD69A84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344912" y="4683927"/>
              <a:ext cx="432000" cy="431218"/>
            </a:xfrm>
            <a:custGeom>
              <a:avLst/>
              <a:gdLst>
                <a:gd name="connsiteX0" fmla="*/ 137015 w 431218"/>
                <a:gd name="connsiteY0" fmla="*/ 93642 h 431218"/>
                <a:gd name="connsiteX1" fmla="*/ 93641 w 431218"/>
                <a:gd name="connsiteY1" fmla="*/ 137016 h 431218"/>
                <a:gd name="connsiteX2" fmla="*/ 171984 w 431218"/>
                <a:gd name="connsiteY2" fmla="*/ 215424 h 431218"/>
                <a:gd name="connsiteX3" fmla="*/ 93641 w 431218"/>
                <a:gd name="connsiteY3" fmla="*/ 293700 h 431218"/>
                <a:gd name="connsiteX4" fmla="*/ 137015 w 431218"/>
                <a:gd name="connsiteY4" fmla="*/ 337410 h 431218"/>
                <a:gd name="connsiteX5" fmla="*/ 215474 w 431218"/>
                <a:gd name="connsiteY5" fmla="*/ 258951 h 431218"/>
                <a:gd name="connsiteX6" fmla="*/ 293867 w 431218"/>
                <a:gd name="connsiteY6" fmla="*/ 337410 h 431218"/>
                <a:gd name="connsiteX7" fmla="*/ 337409 w 431218"/>
                <a:gd name="connsiteY7" fmla="*/ 293700 h 431218"/>
                <a:gd name="connsiteX8" fmla="*/ 259002 w 431218"/>
                <a:gd name="connsiteY8" fmla="*/ 215424 h 431218"/>
                <a:gd name="connsiteX9" fmla="*/ 337409 w 431218"/>
                <a:gd name="connsiteY9" fmla="*/ 137016 h 431218"/>
                <a:gd name="connsiteX10" fmla="*/ 293867 w 431218"/>
                <a:gd name="connsiteY10" fmla="*/ 93642 h 431218"/>
                <a:gd name="connsiteX11" fmla="*/ 215474 w 431218"/>
                <a:gd name="connsiteY11" fmla="*/ 171970 h 431218"/>
                <a:gd name="connsiteX12" fmla="*/ 215609 w 431218"/>
                <a:gd name="connsiteY12" fmla="*/ 0 h 431218"/>
                <a:gd name="connsiteX13" fmla="*/ 431218 w 431218"/>
                <a:gd name="connsiteY13" fmla="*/ 215609 h 431218"/>
                <a:gd name="connsiteX14" fmla="*/ 215609 w 431218"/>
                <a:gd name="connsiteY14" fmla="*/ 431218 h 431218"/>
                <a:gd name="connsiteX15" fmla="*/ 0 w 431218"/>
                <a:gd name="connsiteY15" fmla="*/ 215609 h 431218"/>
                <a:gd name="connsiteX16" fmla="*/ 215609 w 431218"/>
                <a:gd name="connsiteY16" fmla="*/ 0 h 43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1218" h="431218">
                  <a:moveTo>
                    <a:pt x="137015" y="93642"/>
                  </a:moveTo>
                  <a:lnTo>
                    <a:pt x="93641" y="137016"/>
                  </a:lnTo>
                  <a:lnTo>
                    <a:pt x="171984" y="215424"/>
                  </a:lnTo>
                  <a:lnTo>
                    <a:pt x="93641" y="293700"/>
                  </a:lnTo>
                  <a:lnTo>
                    <a:pt x="137015" y="337410"/>
                  </a:lnTo>
                  <a:lnTo>
                    <a:pt x="215474" y="258951"/>
                  </a:lnTo>
                  <a:lnTo>
                    <a:pt x="293867" y="337410"/>
                  </a:lnTo>
                  <a:lnTo>
                    <a:pt x="337409" y="293700"/>
                  </a:lnTo>
                  <a:lnTo>
                    <a:pt x="259002" y="215424"/>
                  </a:lnTo>
                  <a:lnTo>
                    <a:pt x="337409" y="137016"/>
                  </a:lnTo>
                  <a:lnTo>
                    <a:pt x="293867" y="93642"/>
                  </a:lnTo>
                  <a:lnTo>
                    <a:pt x="215474" y="171970"/>
                  </a:lnTo>
                  <a:close/>
                  <a:moveTo>
                    <a:pt x="215609" y="0"/>
                  </a:moveTo>
                  <a:cubicBezTo>
                    <a:pt x="334687" y="0"/>
                    <a:pt x="431218" y="96531"/>
                    <a:pt x="431218" y="215609"/>
                  </a:cubicBezTo>
                  <a:cubicBezTo>
                    <a:pt x="431218" y="334687"/>
                    <a:pt x="334687" y="431218"/>
                    <a:pt x="215609" y="431218"/>
                  </a:cubicBezTo>
                  <a:cubicBezTo>
                    <a:pt x="96531" y="431218"/>
                    <a:pt x="0" y="334687"/>
                    <a:pt x="0" y="215609"/>
                  </a:cubicBezTo>
                  <a:cubicBezTo>
                    <a:pt x="0" y="96531"/>
                    <a:pt x="96531" y="0"/>
                    <a:pt x="2156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954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39322B"/>
                </a:solidFill>
                <a:effectLst/>
                <a:uLnTx/>
                <a:uFillTx/>
                <a:latin typeface="SimonKucher"/>
                <a:ea typeface="+mn-ea"/>
                <a:cs typeface="+mn-cs"/>
              </a:endParaRPr>
            </a:p>
          </p:txBody>
        </p:sp>
      </p:grpSp>
      <p:sp>
        <p:nvSpPr>
          <p:cNvPr id="57" name="Textfeld 56">
            <a:extLst>
              <a:ext uri="{FF2B5EF4-FFF2-40B4-BE49-F238E27FC236}">
                <a16:creationId xmlns:a16="http://schemas.microsoft.com/office/drawing/2014/main" id="{DCD72499-80ED-A33A-164C-BA971A992B28}"/>
              </a:ext>
            </a:extLst>
          </p:cNvPr>
          <p:cNvSpPr txBox="1"/>
          <p:nvPr/>
        </p:nvSpPr>
        <p:spPr>
          <a:xfrm>
            <a:off x="10654688" y="5788998"/>
            <a:ext cx="1537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No-Cooperation</a:t>
            </a:r>
            <a:endParaRPr lang="de-DE" sz="1200" dirty="0"/>
          </a:p>
        </p:txBody>
      </p: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FFCA352C-23DB-119C-3433-37864DEDDE4E}"/>
              </a:ext>
            </a:extLst>
          </p:cNvPr>
          <p:cNvGrpSpPr/>
          <p:nvPr/>
        </p:nvGrpSpPr>
        <p:grpSpPr>
          <a:xfrm>
            <a:off x="745210" y="1357000"/>
            <a:ext cx="10303790" cy="2593758"/>
            <a:chOff x="745210" y="1357000"/>
            <a:chExt cx="10303790" cy="2593758"/>
          </a:xfrm>
        </p:grpSpPr>
        <p:sp>
          <p:nvSpPr>
            <p:cNvPr id="11" name="AutoShape 4" descr="cm multigigabit-back">
              <a:extLst>
                <a:ext uri="{FF2B5EF4-FFF2-40B4-BE49-F238E27FC236}">
                  <a16:creationId xmlns:a16="http://schemas.microsoft.com/office/drawing/2014/main" id="{7807541E-148B-E224-0909-7EB55A24A90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510748" y="3645958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Pfeil: nach oben und unten 33">
              <a:extLst>
                <a:ext uri="{FF2B5EF4-FFF2-40B4-BE49-F238E27FC236}">
                  <a16:creationId xmlns:a16="http://schemas.microsoft.com/office/drawing/2014/main" id="{C555F127-5AC3-F2A7-43F3-7CF3C7950F79}"/>
                </a:ext>
              </a:extLst>
            </p:cNvPr>
            <p:cNvSpPr/>
            <p:nvPr/>
          </p:nvSpPr>
          <p:spPr>
            <a:xfrm>
              <a:off x="5427323" y="2889805"/>
              <a:ext cx="350523" cy="856389"/>
            </a:xfrm>
            <a:prstGeom prst="up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8A412AD8-C13C-FAB5-474E-9C2A91527866}"/>
                </a:ext>
              </a:extLst>
            </p:cNvPr>
            <p:cNvSpPr txBox="1"/>
            <p:nvPr/>
          </p:nvSpPr>
          <p:spPr>
            <a:xfrm>
              <a:off x="5775179" y="2823553"/>
              <a:ext cx="277905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noProof="1"/>
                <a:t>ASAM CMP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de-DE" sz="1400" noProof="1"/>
                <a:t>CAN, LIN, Ethernet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de-DE" sz="1400" noProof="1"/>
                <a:t>Automotive Ethernet, A2B</a:t>
              </a:r>
            </a:p>
          </p:txBody>
        </p:sp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B51D2116-11B8-07D1-AA8C-C8A792740E16}"/>
                </a:ext>
              </a:extLst>
            </p:cNvPr>
            <p:cNvSpPr/>
            <p:nvPr/>
          </p:nvSpPr>
          <p:spPr>
            <a:xfrm>
              <a:off x="2451042" y="1357000"/>
              <a:ext cx="8597958" cy="14616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42225F65-291F-0660-78B2-416D32FB71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921" y="1916147"/>
              <a:ext cx="1360841" cy="540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DB1E4C8E-0898-6FD9-D482-83A799299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7526" y="1896976"/>
              <a:ext cx="886655" cy="540320"/>
            </a:xfrm>
            <a:prstGeom prst="rect">
              <a:avLst/>
            </a:prstGeom>
          </p:spPr>
        </p:pic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87169E10-2A72-4598-5FEA-2B29CF9E15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601" y="1784845"/>
              <a:ext cx="1321314" cy="743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ewesoft X 2020.1 Released | Dewesoft">
              <a:extLst>
                <a:ext uri="{FF2B5EF4-FFF2-40B4-BE49-F238E27FC236}">
                  <a16:creationId xmlns:a16="http://schemas.microsoft.com/office/drawing/2014/main" id="{00499B23-1F33-0A7B-69C1-5E966C52F8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610" y="1849619"/>
              <a:ext cx="1039117" cy="581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21AF2933-7B99-81B6-9093-B7D0F3EDC835}"/>
                </a:ext>
              </a:extLst>
            </p:cNvPr>
            <p:cNvSpPr txBox="1"/>
            <p:nvPr/>
          </p:nvSpPr>
          <p:spPr>
            <a:xfrm>
              <a:off x="8404611" y="1490407"/>
              <a:ext cx="1239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G.I.N.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A7ED4557-AF2E-8E87-54F6-DFF254665EAD}"/>
                </a:ext>
              </a:extLst>
            </p:cNvPr>
            <p:cNvSpPr txBox="1"/>
            <p:nvPr/>
          </p:nvSpPr>
          <p:spPr>
            <a:xfrm>
              <a:off x="3813495" y="1513881"/>
              <a:ext cx="1239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/>
                <a:t>ViGEM</a:t>
              </a:r>
              <a:endParaRPr lang="de-DE" dirty="0"/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DB5D7855-727E-81EA-CB32-EF1623C1851A}"/>
                </a:ext>
              </a:extLst>
            </p:cNvPr>
            <p:cNvSpPr txBox="1"/>
            <p:nvPr/>
          </p:nvSpPr>
          <p:spPr>
            <a:xfrm>
              <a:off x="6827576" y="1453458"/>
              <a:ext cx="1558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/>
                <a:t>Dewesoft</a:t>
              </a:r>
              <a:r>
                <a:rPr lang="de-DE" dirty="0"/>
                <a:t> X</a:t>
              </a: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94372A4A-7E44-8CB0-00FF-B24C5F486DD7}"/>
                </a:ext>
              </a:extLst>
            </p:cNvPr>
            <p:cNvSpPr txBox="1"/>
            <p:nvPr/>
          </p:nvSpPr>
          <p:spPr>
            <a:xfrm>
              <a:off x="5514749" y="1511526"/>
              <a:ext cx="1239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b-plus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D114EB6E-BB21-C1D1-B0A9-E69FBBEA010E}"/>
                </a:ext>
              </a:extLst>
            </p:cNvPr>
            <p:cNvSpPr txBox="1"/>
            <p:nvPr/>
          </p:nvSpPr>
          <p:spPr>
            <a:xfrm>
              <a:off x="745210" y="1649183"/>
              <a:ext cx="14584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Logger / </a:t>
              </a:r>
            </a:p>
            <a:p>
              <a:r>
                <a:rPr lang="de-DE" sz="2400" dirty="0"/>
                <a:t>Data Sink</a:t>
              </a:r>
            </a:p>
          </p:txBody>
        </p:sp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FBC62CD6-AF14-FABB-C535-BC5507EBE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8092" y="1886041"/>
              <a:ext cx="800917" cy="403597"/>
            </a:xfrm>
            <a:prstGeom prst="rect">
              <a:avLst/>
            </a:prstGeom>
          </p:spPr>
        </p:pic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FB442E61-B103-0547-7D89-2E7925C20799}"/>
                </a:ext>
              </a:extLst>
            </p:cNvPr>
            <p:cNvSpPr txBox="1"/>
            <p:nvPr/>
          </p:nvSpPr>
          <p:spPr>
            <a:xfrm>
              <a:off x="2500668" y="1516396"/>
              <a:ext cx="1239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IPETRONIK</a:t>
              </a:r>
            </a:p>
          </p:txBody>
        </p:sp>
        <p:grpSp>
          <p:nvGrpSpPr>
            <p:cNvPr id="30" name="tick">
              <a:extLst>
                <a:ext uri="{FF2B5EF4-FFF2-40B4-BE49-F238E27FC236}">
                  <a16:creationId xmlns:a16="http://schemas.microsoft.com/office/drawing/2014/main" id="{D513B191-D329-DDDD-86F8-795144BEAE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40600" y="2482283"/>
              <a:ext cx="267770" cy="267770"/>
              <a:chOff x="4650186" y="2315239"/>
              <a:chExt cx="432000" cy="432000"/>
            </a:xfrm>
          </p:grpSpPr>
          <p:sp>
            <p:nvSpPr>
              <p:cNvPr id="31" name="white_circle">
                <a:extLst>
                  <a:ext uri="{FF2B5EF4-FFF2-40B4-BE49-F238E27FC236}">
                    <a16:creationId xmlns:a16="http://schemas.microsoft.com/office/drawing/2014/main" id="{E42CA576-CCF5-38F3-3A52-0198D6E660A3}"/>
                  </a:ext>
                </a:extLst>
              </p:cNvPr>
              <p:cNvSpPr/>
              <p:nvPr/>
            </p:nvSpPr>
            <p:spPr>
              <a:xfrm>
                <a:off x="4650186" y="2315239"/>
                <a:ext cx="432000" cy="4320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/>
              <a:lstStyle/>
              <a:p>
                <a:pPr marL="132097" algn="ctr"/>
                <a:endParaRPr lang="en-GB" sz="105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ick1">
                <a:extLst>
                  <a:ext uri="{FF2B5EF4-FFF2-40B4-BE49-F238E27FC236}">
                    <a16:creationId xmlns:a16="http://schemas.microsoft.com/office/drawing/2014/main" id="{4ED2368E-8697-69E9-A18D-9CBB75F5994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50186" y="2315239"/>
                <a:ext cx="432000" cy="431218"/>
              </a:xfrm>
              <a:custGeom>
                <a:avLst/>
                <a:gdLst>
                  <a:gd name="connsiteX0" fmla="*/ 328330 w 431218"/>
                  <a:gd name="connsiteY0" fmla="*/ 111967 h 431218"/>
                  <a:gd name="connsiteX1" fmla="*/ 188962 w 431218"/>
                  <a:gd name="connsiteY1" fmla="*/ 250494 h 431218"/>
                  <a:gd name="connsiteX2" fmla="*/ 95994 w 431218"/>
                  <a:gd name="connsiteY2" fmla="*/ 157526 h 431218"/>
                  <a:gd name="connsiteX3" fmla="*/ 52284 w 431218"/>
                  <a:gd name="connsiteY3" fmla="*/ 200900 h 431218"/>
                  <a:gd name="connsiteX4" fmla="*/ 145252 w 431218"/>
                  <a:gd name="connsiteY4" fmla="*/ 293700 h 431218"/>
                  <a:gd name="connsiteX5" fmla="*/ 188962 w 431218"/>
                  <a:gd name="connsiteY5" fmla="*/ 337410 h 431218"/>
                  <a:gd name="connsiteX6" fmla="*/ 372040 w 431218"/>
                  <a:gd name="connsiteY6" fmla="*/ 155677 h 431218"/>
                  <a:gd name="connsiteX7" fmla="*/ 215609 w 431218"/>
                  <a:gd name="connsiteY7" fmla="*/ 0 h 431218"/>
                  <a:gd name="connsiteX8" fmla="*/ 431218 w 431218"/>
                  <a:gd name="connsiteY8" fmla="*/ 215609 h 431218"/>
                  <a:gd name="connsiteX9" fmla="*/ 215609 w 431218"/>
                  <a:gd name="connsiteY9" fmla="*/ 431218 h 431218"/>
                  <a:gd name="connsiteX10" fmla="*/ 0 w 431218"/>
                  <a:gd name="connsiteY10" fmla="*/ 215609 h 431218"/>
                  <a:gd name="connsiteX11" fmla="*/ 215609 w 431218"/>
                  <a:gd name="connsiteY11" fmla="*/ 0 h 43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218" h="431218">
                    <a:moveTo>
                      <a:pt x="328330" y="111967"/>
                    </a:moveTo>
                    <a:lnTo>
                      <a:pt x="188962" y="250494"/>
                    </a:lnTo>
                    <a:lnTo>
                      <a:pt x="95994" y="157526"/>
                    </a:lnTo>
                    <a:lnTo>
                      <a:pt x="52284" y="200900"/>
                    </a:lnTo>
                    <a:lnTo>
                      <a:pt x="145252" y="293700"/>
                    </a:lnTo>
                    <a:lnTo>
                      <a:pt x="188962" y="337410"/>
                    </a:lnTo>
                    <a:lnTo>
                      <a:pt x="372040" y="155677"/>
                    </a:lnTo>
                    <a:close/>
                    <a:moveTo>
                      <a:pt x="215609" y="0"/>
                    </a:moveTo>
                    <a:cubicBezTo>
                      <a:pt x="334687" y="0"/>
                      <a:pt x="431218" y="96531"/>
                      <a:pt x="431218" y="215609"/>
                    </a:cubicBezTo>
                    <a:cubicBezTo>
                      <a:pt x="431218" y="334687"/>
                      <a:pt x="334687" y="431218"/>
                      <a:pt x="215609" y="431218"/>
                    </a:cubicBezTo>
                    <a:cubicBezTo>
                      <a:pt x="96531" y="431218"/>
                      <a:pt x="0" y="334687"/>
                      <a:pt x="0" y="215609"/>
                    </a:cubicBezTo>
                    <a:cubicBezTo>
                      <a:pt x="0" y="96531"/>
                      <a:pt x="96531" y="0"/>
                      <a:pt x="21560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 dirty="0"/>
              </a:p>
            </p:txBody>
          </p:sp>
        </p:grpSp>
        <p:grpSp>
          <p:nvGrpSpPr>
            <p:cNvPr id="41" name="tick">
              <a:extLst>
                <a:ext uri="{FF2B5EF4-FFF2-40B4-BE49-F238E27FC236}">
                  <a16:creationId xmlns:a16="http://schemas.microsoft.com/office/drawing/2014/main" id="{79512B36-366B-03A5-0CCD-B704A101E7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42666" y="2463954"/>
              <a:ext cx="267770" cy="267770"/>
              <a:chOff x="4650186" y="2315239"/>
              <a:chExt cx="432000" cy="432000"/>
            </a:xfrm>
          </p:grpSpPr>
          <p:sp>
            <p:nvSpPr>
              <p:cNvPr id="42" name="white_circle">
                <a:extLst>
                  <a:ext uri="{FF2B5EF4-FFF2-40B4-BE49-F238E27FC236}">
                    <a16:creationId xmlns:a16="http://schemas.microsoft.com/office/drawing/2014/main" id="{BE0317C4-A595-3F87-E06C-331415173102}"/>
                  </a:ext>
                </a:extLst>
              </p:cNvPr>
              <p:cNvSpPr/>
              <p:nvPr/>
            </p:nvSpPr>
            <p:spPr>
              <a:xfrm>
                <a:off x="4650186" y="2315239"/>
                <a:ext cx="432000" cy="4320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/>
              <a:lstStyle/>
              <a:p>
                <a:pPr marL="132097" algn="ctr"/>
                <a:endParaRPr lang="en-GB" sz="105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tick1">
                <a:extLst>
                  <a:ext uri="{FF2B5EF4-FFF2-40B4-BE49-F238E27FC236}">
                    <a16:creationId xmlns:a16="http://schemas.microsoft.com/office/drawing/2014/main" id="{D801C8C9-597A-7B8E-57D0-C1D48F579CF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50186" y="2315239"/>
                <a:ext cx="432000" cy="431218"/>
              </a:xfrm>
              <a:custGeom>
                <a:avLst/>
                <a:gdLst>
                  <a:gd name="connsiteX0" fmla="*/ 328330 w 431218"/>
                  <a:gd name="connsiteY0" fmla="*/ 111967 h 431218"/>
                  <a:gd name="connsiteX1" fmla="*/ 188962 w 431218"/>
                  <a:gd name="connsiteY1" fmla="*/ 250494 h 431218"/>
                  <a:gd name="connsiteX2" fmla="*/ 95994 w 431218"/>
                  <a:gd name="connsiteY2" fmla="*/ 157526 h 431218"/>
                  <a:gd name="connsiteX3" fmla="*/ 52284 w 431218"/>
                  <a:gd name="connsiteY3" fmla="*/ 200900 h 431218"/>
                  <a:gd name="connsiteX4" fmla="*/ 145252 w 431218"/>
                  <a:gd name="connsiteY4" fmla="*/ 293700 h 431218"/>
                  <a:gd name="connsiteX5" fmla="*/ 188962 w 431218"/>
                  <a:gd name="connsiteY5" fmla="*/ 337410 h 431218"/>
                  <a:gd name="connsiteX6" fmla="*/ 372040 w 431218"/>
                  <a:gd name="connsiteY6" fmla="*/ 155677 h 431218"/>
                  <a:gd name="connsiteX7" fmla="*/ 215609 w 431218"/>
                  <a:gd name="connsiteY7" fmla="*/ 0 h 431218"/>
                  <a:gd name="connsiteX8" fmla="*/ 431218 w 431218"/>
                  <a:gd name="connsiteY8" fmla="*/ 215609 h 431218"/>
                  <a:gd name="connsiteX9" fmla="*/ 215609 w 431218"/>
                  <a:gd name="connsiteY9" fmla="*/ 431218 h 431218"/>
                  <a:gd name="connsiteX10" fmla="*/ 0 w 431218"/>
                  <a:gd name="connsiteY10" fmla="*/ 215609 h 431218"/>
                  <a:gd name="connsiteX11" fmla="*/ 215609 w 431218"/>
                  <a:gd name="connsiteY11" fmla="*/ 0 h 43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218" h="431218">
                    <a:moveTo>
                      <a:pt x="328330" y="111967"/>
                    </a:moveTo>
                    <a:lnTo>
                      <a:pt x="188962" y="250494"/>
                    </a:lnTo>
                    <a:lnTo>
                      <a:pt x="95994" y="157526"/>
                    </a:lnTo>
                    <a:lnTo>
                      <a:pt x="52284" y="200900"/>
                    </a:lnTo>
                    <a:lnTo>
                      <a:pt x="145252" y="293700"/>
                    </a:lnTo>
                    <a:lnTo>
                      <a:pt x="188962" y="337410"/>
                    </a:lnTo>
                    <a:lnTo>
                      <a:pt x="372040" y="155677"/>
                    </a:lnTo>
                    <a:close/>
                    <a:moveTo>
                      <a:pt x="215609" y="0"/>
                    </a:moveTo>
                    <a:cubicBezTo>
                      <a:pt x="334687" y="0"/>
                      <a:pt x="431218" y="96531"/>
                      <a:pt x="431218" y="215609"/>
                    </a:cubicBezTo>
                    <a:cubicBezTo>
                      <a:pt x="431218" y="334687"/>
                      <a:pt x="334687" y="431218"/>
                      <a:pt x="215609" y="431218"/>
                    </a:cubicBezTo>
                    <a:cubicBezTo>
                      <a:pt x="96531" y="431218"/>
                      <a:pt x="0" y="334687"/>
                      <a:pt x="0" y="215609"/>
                    </a:cubicBezTo>
                    <a:cubicBezTo>
                      <a:pt x="0" y="96531"/>
                      <a:pt x="96531" y="0"/>
                      <a:pt x="21560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 dirty="0"/>
              </a:p>
            </p:txBody>
          </p:sp>
        </p:grpSp>
        <p:grpSp>
          <p:nvGrpSpPr>
            <p:cNvPr id="44" name="tick">
              <a:extLst>
                <a:ext uri="{FF2B5EF4-FFF2-40B4-BE49-F238E27FC236}">
                  <a16:creationId xmlns:a16="http://schemas.microsoft.com/office/drawing/2014/main" id="{53A3AE05-5F00-0FC1-98EE-EAE5CF5A1E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65139" y="2469185"/>
              <a:ext cx="267770" cy="267770"/>
              <a:chOff x="4650186" y="2315239"/>
              <a:chExt cx="432000" cy="432000"/>
            </a:xfrm>
          </p:grpSpPr>
          <p:sp>
            <p:nvSpPr>
              <p:cNvPr id="45" name="white_circle">
                <a:extLst>
                  <a:ext uri="{FF2B5EF4-FFF2-40B4-BE49-F238E27FC236}">
                    <a16:creationId xmlns:a16="http://schemas.microsoft.com/office/drawing/2014/main" id="{AF44A2D9-37E2-2781-2E78-9C79D07AF544}"/>
                  </a:ext>
                </a:extLst>
              </p:cNvPr>
              <p:cNvSpPr/>
              <p:nvPr/>
            </p:nvSpPr>
            <p:spPr>
              <a:xfrm>
                <a:off x="4650186" y="2315239"/>
                <a:ext cx="432000" cy="4320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/>
              <a:lstStyle/>
              <a:p>
                <a:pPr marL="132097" algn="ctr"/>
                <a:endParaRPr lang="en-GB" sz="105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ick1">
                <a:extLst>
                  <a:ext uri="{FF2B5EF4-FFF2-40B4-BE49-F238E27FC236}">
                    <a16:creationId xmlns:a16="http://schemas.microsoft.com/office/drawing/2014/main" id="{DA5EB436-7A93-1BB9-0724-C2DEA51ABCC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50186" y="2315239"/>
                <a:ext cx="432000" cy="431218"/>
              </a:xfrm>
              <a:custGeom>
                <a:avLst/>
                <a:gdLst>
                  <a:gd name="connsiteX0" fmla="*/ 328330 w 431218"/>
                  <a:gd name="connsiteY0" fmla="*/ 111967 h 431218"/>
                  <a:gd name="connsiteX1" fmla="*/ 188962 w 431218"/>
                  <a:gd name="connsiteY1" fmla="*/ 250494 h 431218"/>
                  <a:gd name="connsiteX2" fmla="*/ 95994 w 431218"/>
                  <a:gd name="connsiteY2" fmla="*/ 157526 h 431218"/>
                  <a:gd name="connsiteX3" fmla="*/ 52284 w 431218"/>
                  <a:gd name="connsiteY3" fmla="*/ 200900 h 431218"/>
                  <a:gd name="connsiteX4" fmla="*/ 145252 w 431218"/>
                  <a:gd name="connsiteY4" fmla="*/ 293700 h 431218"/>
                  <a:gd name="connsiteX5" fmla="*/ 188962 w 431218"/>
                  <a:gd name="connsiteY5" fmla="*/ 337410 h 431218"/>
                  <a:gd name="connsiteX6" fmla="*/ 372040 w 431218"/>
                  <a:gd name="connsiteY6" fmla="*/ 155677 h 431218"/>
                  <a:gd name="connsiteX7" fmla="*/ 215609 w 431218"/>
                  <a:gd name="connsiteY7" fmla="*/ 0 h 431218"/>
                  <a:gd name="connsiteX8" fmla="*/ 431218 w 431218"/>
                  <a:gd name="connsiteY8" fmla="*/ 215609 h 431218"/>
                  <a:gd name="connsiteX9" fmla="*/ 215609 w 431218"/>
                  <a:gd name="connsiteY9" fmla="*/ 431218 h 431218"/>
                  <a:gd name="connsiteX10" fmla="*/ 0 w 431218"/>
                  <a:gd name="connsiteY10" fmla="*/ 215609 h 431218"/>
                  <a:gd name="connsiteX11" fmla="*/ 215609 w 431218"/>
                  <a:gd name="connsiteY11" fmla="*/ 0 h 43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218" h="431218">
                    <a:moveTo>
                      <a:pt x="328330" y="111967"/>
                    </a:moveTo>
                    <a:lnTo>
                      <a:pt x="188962" y="250494"/>
                    </a:lnTo>
                    <a:lnTo>
                      <a:pt x="95994" y="157526"/>
                    </a:lnTo>
                    <a:lnTo>
                      <a:pt x="52284" y="200900"/>
                    </a:lnTo>
                    <a:lnTo>
                      <a:pt x="145252" y="293700"/>
                    </a:lnTo>
                    <a:lnTo>
                      <a:pt x="188962" y="337410"/>
                    </a:lnTo>
                    <a:lnTo>
                      <a:pt x="372040" y="155677"/>
                    </a:lnTo>
                    <a:close/>
                    <a:moveTo>
                      <a:pt x="215609" y="0"/>
                    </a:moveTo>
                    <a:cubicBezTo>
                      <a:pt x="334687" y="0"/>
                      <a:pt x="431218" y="96531"/>
                      <a:pt x="431218" y="215609"/>
                    </a:cubicBezTo>
                    <a:cubicBezTo>
                      <a:pt x="431218" y="334687"/>
                      <a:pt x="334687" y="431218"/>
                      <a:pt x="215609" y="431218"/>
                    </a:cubicBezTo>
                    <a:cubicBezTo>
                      <a:pt x="96531" y="431218"/>
                      <a:pt x="0" y="334687"/>
                      <a:pt x="0" y="215609"/>
                    </a:cubicBezTo>
                    <a:cubicBezTo>
                      <a:pt x="0" y="96531"/>
                      <a:pt x="96531" y="0"/>
                      <a:pt x="21560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 dirty="0"/>
              </a:p>
            </p:txBody>
          </p:sp>
        </p:grpSp>
        <p:grpSp>
          <p:nvGrpSpPr>
            <p:cNvPr id="47" name="tick">
              <a:extLst>
                <a:ext uri="{FF2B5EF4-FFF2-40B4-BE49-F238E27FC236}">
                  <a16:creationId xmlns:a16="http://schemas.microsoft.com/office/drawing/2014/main" id="{11538CA7-39AD-6858-97A8-5889C29D3D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82145" y="2480143"/>
              <a:ext cx="267770" cy="267770"/>
              <a:chOff x="4650186" y="2315239"/>
              <a:chExt cx="432000" cy="432000"/>
            </a:xfrm>
          </p:grpSpPr>
          <p:sp>
            <p:nvSpPr>
              <p:cNvPr id="48" name="white_circle">
                <a:extLst>
                  <a:ext uri="{FF2B5EF4-FFF2-40B4-BE49-F238E27FC236}">
                    <a16:creationId xmlns:a16="http://schemas.microsoft.com/office/drawing/2014/main" id="{6149BFFD-2BE1-C0EF-08AD-3E395EF59103}"/>
                  </a:ext>
                </a:extLst>
              </p:cNvPr>
              <p:cNvSpPr/>
              <p:nvPr/>
            </p:nvSpPr>
            <p:spPr>
              <a:xfrm>
                <a:off x="4650186" y="2315239"/>
                <a:ext cx="432000" cy="4320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/>
              <a:lstStyle/>
              <a:p>
                <a:pPr marL="132097" algn="ctr"/>
                <a:endParaRPr lang="en-GB" sz="105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tick1">
                <a:extLst>
                  <a:ext uri="{FF2B5EF4-FFF2-40B4-BE49-F238E27FC236}">
                    <a16:creationId xmlns:a16="http://schemas.microsoft.com/office/drawing/2014/main" id="{744B6CB2-C442-574B-FC29-42ABAE63AE9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50186" y="2315239"/>
                <a:ext cx="432000" cy="431218"/>
              </a:xfrm>
              <a:custGeom>
                <a:avLst/>
                <a:gdLst>
                  <a:gd name="connsiteX0" fmla="*/ 328330 w 431218"/>
                  <a:gd name="connsiteY0" fmla="*/ 111967 h 431218"/>
                  <a:gd name="connsiteX1" fmla="*/ 188962 w 431218"/>
                  <a:gd name="connsiteY1" fmla="*/ 250494 h 431218"/>
                  <a:gd name="connsiteX2" fmla="*/ 95994 w 431218"/>
                  <a:gd name="connsiteY2" fmla="*/ 157526 h 431218"/>
                  <a:gd name="connsiteX3" fmla="*/ 52284 w 431218"/>
                  <a:gd name="connsiteY3" fmla="*/ 200900 h 431218"/>
                  <a:gd name="connsiteX4" fmla="*/ 145252 w 431218"/>
                  <a:gd name="connsiteY4" fmla="*/ 293700 h 431218"/>
                  <a:gd name="connsiteX5" fmla="*/ 188962 w 431218"/>
                  <a:gd name="connsiteY5" fmla="*/ 337410 h 431218"/>
                  <a:gd name="connsiteX6" fmla="*/ 372040 w 431218"/>
                  <a:gd name="connsiteY6" fmla="*/ 155677 h 431218"/>
                  <a:gd name="connsiteX7" fmla="*/ 215609 w 431218"/>
                  <a:gd name="connsiteY7" fmla="*/ 0 h 431218"/>
                  <a:gd name="connsiteX8" fmla="*/ 431218 w 431218"/>
                  <a:gd name="connsiteY8" fmla="*/ 215609 h 431218"/>
                  <a:gd name="connsiteX9" fmla="*/ 215609 w 431218"/>
                  <a:gd name="connsiteY9" fmla="*/ 431218 h 431218"/>
                  <a:gd name="connsiteX10" fmla="*/ 0 w 431218"/>
                  <a:gd name="connsiteY10" fmla="*/ 215609 h 431218"/>
                  <a:gd name="connsiteX11" fmla="*/ 215609 w 431218"/>
                  <a:gd name="connsiteY11" fmla="*/ 0 h 43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218" h="431218">
                    <a:moveTo>
                      <a:pt x="328330" y="111967"/>
                    </a:moveTo>
                    <a:lnTo>
                      <a:pt x="188962" y="250494"/>
                    </a:lnTo>
                    <a:lnTo>
                      <a:pt x="95994" y="157526"/>
                    </a:lnTo>
                    <a:lnTo>
                      <a:pt x="52284" y="200900"/>
                    </a:lnTo>
                    <a:lnTo>
                      <a:pt x="145252" y="293700"/>
                    </a:lnTo>
                    <a:lnTo>
                      <a:pt x="188962" y="337410"/>
                    </a:lnTo>
                    <a:lnTo>
                      <a:pt x="372040" y="155677"/>
                    </a:lnTo>
                    <a:close/>
                    <a:moveTo>
                      <a:pt x="215609" y="0"/>
                    </a:moveTo>
                    <a:cubicBezTo>
                      <a:pt x="334687" y="0"/>
                      <a:pt x="431218" y="96531"/>
                      <a:pt x="431218" y="215609"/>
                    </a:cubicBezTo>
                    <a:cubicBezTo>
                      <a:pt x="431218" y="334687"/>
                      <a:pt x="334687" y="431218"/>
                      <a:pt x="215609" y="431218"/>
                    </a:cubicBezTo>
                    <a:cubicBezTo>
                      <a:pt x="96531" y="431218"/>
                      <a:pt x="0" y="334687"/>
                      <a:pt x="0" y="215609"/>
                    </a:cubicBezTo>
                    <a:cubicBezTo>
                      <a:pt x="0" y="96531"/>
                      <a:pt x="96531" y="0"/>
                      <a:pt x="21560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 dirty="0"/>
              </a:p>
            </p:txBody>
          </p:sp>
        </p:grpSp>
        <p:sp>
          <p:nvSpPr>
            <p:cNvPr id="59" name="cross1">
              <a:extLst>
                <a:ext uri="{FF2B5EF4-FFF2-40B4-BE49-F238E27FC236}">
                  <a16:creationId xmlns:a16="http://schemas.microsoft.com/office/drawing/2014/main" id="{E611A055-9820-3CCB-703C-2F9E121B497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531382" y="2463955"/>
              <a:ext cx="267769" cy="267284"/>
            </a:xfrm>
            <a:custGeom>
              <a:avLst/>
              <a:gdLst>
                <a:gd name="connsiteX0" fmla="*/ 137015 w 431218"/>
                <a:gd name="connsiteY0" fmla="*/ 93642 h 431218"/>
                <a:gd name="connsiteX1" fmla="*/ 93641 w 431218"/>
                <a:gd name="connsiteY1" fmla="*/ 137016 h 431218"/>
                <a:gd name="connsiteX2" fmla="*/ 171984 w 431218"/>
                <a:gd name="connsiteY2" fmla="*/ 215424 h 431218"/>
                <a:gd name="connsiteX3" fmla="*/ 93641 w 431218"/>
                <a:gd name="connsiteY3" fmla="*/ 293700 h 431218"/>
                <a:gd name="connsiteX4" fmla="*/ 137015 w 431218"/>
                <a:gd name="connsiteY4" fmla="*/ 337410 h 431218"/>
                <a:gd name="connsiteX5" fmla="*/ 215474 w 431218"/>
                <a:gd name="connsiteY5" fmla="*/ 258951 h 431218"/>
                <a:gd name="connsiteX6" fmla="*/ 293867 w 431218"/>
                <a:gd name="connsiteY6" fmla="*/ 337410 h 431218"/>
                <a:gd name="connsiteX7" fmla="*/ 337409 w 431218"/>
                <a:gd name="connsiteY7" fmla="*/ 293700 h 431218"/>
                <a:gd name="connsiteX8" fmla="*/ 259002 w 431218"/>
                <a:gd name="connsiteY8" fmla="*/ 215424 h 431218"/>
                <a:gd name="connsiteX9" fmla="*/ 337409 w 431218"/>
                <a:gd name="connsiteY9" fmla="*/ 137016 h 431218"/>
                <a:gd name="connsiteX10" fmla="*/ 293867 w 431218"/>
                <a:gd name="connsiteY10" fmla="*/ 93642 h 431218"/>
                <a:gd name="connsiteX11" fmla="*/ 215474 w 431218"/>
                <a:gd name="connsiteY11" fmla="*/ 171970 h 431218"/>
                <a:gd name="connsiteX12" fmla="*/ 215609 w 431218"/>
                <a:gd name="connsiteY12" fmla="*/ 0 h 431218"/>
                <a:gd name="connsiteX13" fmla="*/ 431218 w 431218"/>
                <a:gd name="connsiteY13" fmla="*/ 215609 h 431218"/>
                <a:gd name="connsiteX14" fmla="*/ 215609 w 431218"/>
                <a:gd name="connsiteY14" fmla="*/ 431218 h 431218"/>
                <a:gd name="connsiteX15" fmla="*/ 0 w 431218"/>
                <a:gd name="connsiteY15" fmla="*/ 215609 h 431218"/>
                <a:gd name="connsiteX16" fmla="*/ 215609 w 431218"/>
                <a:gd name="connsiteY16" fmla="*/ 0 h 43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1218" h="431218">
                  <a:moveTo>
                    <a:pt x="137015" y="93642"/>
                  </a:moveTo>
                  <a:lnTo>
                    <a:pt x="93641" y="137016"/>
                  </a:lnTo>
                  <a:lnTo>
                    <a:pt x="171984" y="215424"/>
                  </a:lnTo>
                  <a:lnTo>
                    <a:pt x="93641" y="293700"/>
                  </a:lnTo>
                  <a:lnTo>
                    <a:pt x="137015" y="337410"/>
                  </a:lnTo>
                  <a:lnTo>
                    <a:pt x="215474" y="258951"/>
                  </a:lnTo>
                  <a:lnTo>
                    <a:pt x="293867" y="337410"/>
                  </a:lnTo>
                  <a:lnTo>
                    <a:pt x="337409" y="293700"/>
                  </a:lnTo>
                  <a:lnTo>
                    <a:pt x="259002" y="215424"/>
                  </a:lnTo>
                  <a:lnTo>
                    <a:pt x="337409" y="137016"/>
                  </a:lnTo>
                  <a:lnTo>
                    <a:pt x="293867" y="93642"/>
                  </a:lnTo>
                  <a:lnTo>
                    <a:pt x="215474" y="171970"/>
                  </a:lnTo>
                  <a:close/>
                  <a:moveTo>
                    <a:pt x="215609" y="0"/>
                  </a:moveTo>
                  <a:cubicBezTo>
                    <a:pt x="334687" y="0"/>
                    <a:pt x="431218" y="96531"/>
                    <a:pt x="431218" y="215609"/>
                  </a:cubicBezTo>
                  <a:cubicBezTo>
                    <a:pt x="431218" y="334687"/>
                    <a:pt x="334687" y="431218"/>
                    <a:pt x="215609" y="431218"/>
                  </a:cubicBezTo>
                  <a:cubicBezTo>
                    <a:pt x="96531" y="431218"/>
                    <a:pt x="0" y="334687"/>
                    <a:pt x="0" y="215609"/>
                  </a:cubicBezTo>
                  <a:cubicBezTo>
                    <a:pt x="0" y="96531"/>
                    <a:pt x="96531" y="0"/>
                    <a:pt x="2156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9549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39322B"/>
                </a:solidFill>
                <a:effectLst/>
                <a:uLnTx/>
                <a:uFillTx/>
                <a:latin typeface="SimonKucher"/>
                <a:ea typeface="+mn-ea"/>
                <a:cs typeface="+mn-cs"/>
              </a:endParaRPr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D24897E7-3039-DB05-01E4-80437A9F9A32}"/>
                </a:ext>
              </a:extLst>
            </p:cNvPr>
            <p:cNvSpPr txBox="1"/>
            <p:nvPr/>
          </p:nvSpPr>
          <p:spPr>
            <a:xfrm>
              <a:off x="9644563" y="1525281"/>
              <a:ext cx="1239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/>
                <a:t>AKKODiS</a:t>
              </a:r>
              <a:endParaRPr lang="de-DE" dirty="0"/>
            </a:p>
          </p:txBody>
        </p:sp>
        <p:pic>
          <p:nvPicPr>
            <p:cNvPr id="63" name="Grafik 62">
              <a:extLst>
                <a:ext uri="{FF2B5EF4-FFF2-40B4-BE49-F238E27FC236}">
                  <a16:creationId xmlns:a16="http://schemas.microsoft.com/office/drawing/2014/main" id="{16780B69-587F-015D-4A91-BCDE460DA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305871" y="1937883"/>
              <a:ext cx="1554514" cy="419676"/>
            </a:xfrm>
            <a:prstGeom prst="rect">
              <a:avLst/>
            </a:prstGeom>
          </p:spPr>
        </p:pic>
        <p:grpSp>
          <p:nvGrpSpPr>
            <p:cNvPr id="64" name="tick">
              <a:extLst>
                <a:ext uri="{FF2B5EF4-FFF2-40B4-BE49-F238E27FC236}">
                  <a16:creationId xmlns:a16="http://schemas.microsoft.com/office/drawing/2014/main" id="{A3D1D93B-A8F8-01CA-E0DA-4543655EC2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28492" y="2479719"/>
              <a:ext cx="267770" cy="267770"/>
              <a:chOff x="4650186" y="2315239"/>
              <a:chExt cx="432000" cy="432000"/>
            </a:xfrm>
          </p:grpSpPr>
          <p:sp>
            <p:nvSpPr>
              <p:cNvPr id="65" name="white_circle">
                <a:extLst>
                  <a:ext uri="{FF2B5EF4-FFF2-40B4-BE49-F238E27FC236}">
                    <a16:creationId xmlns:a16="http://schemas.microsoft.com/office/drawing/2014/main" id="{0D5E22D4-508E-1196-0735-91A0174B73C8}"/>
                  </a:ext>
                </a:extLst>
              </p:cNvPr>
              <p:cNvSpPr/>
              <p:nvPr/>
            </p:nvSpPr>
            <p:spPr>
              <a:xfrm>
                <a:off x="4650186" y="2315239"/>
                <a:ext cx="432000" cy="4320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/>
              <a:lstStyle/>
              <a:p>
                <a:pPr marL="132097" algn="ctr"/>
                <a:endParaRPr lang="en-GB" sz="105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tick1">
                <a:extLst>
                  <a:ext uri="{FF2B5EF4-FFF2-40B4-BE49-F238E27FC236}">
                    <a16:creationId xmlns:a16="http://schemas.microsoft.com/office/drawing/2014/main" id="{88CE6626-850E-742A-A6B1-7D95BC5FAD8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650186" y="2315239"/>
                <a:ext cx="432000" cy="431218"/>
              </a:xfrm>
              <a:custGeom>
                <a:avLst/>
                <a:gdLst>
                  <a:gd name="connsiteX0" fmla="*/ 328330 w 431218"/>
                  <a:gd name="connsiteY0" fmla="*/ 111967 h 431218"/>
                  <a:gd name="connsiteX1" fmla="*/ 188962 w 431218"/>
                  <a:gd name="connsiteY1" fmla="*/ 250494 h 431218"/>
                  <a:gd name="connsiteX2" fmla="*/ 95994 w 431218"/>
                  <a:gd name="connsiteY2" fmla="*/ 157526 h 431218"/>
                  <a:gd name="connsiteX3" fmla="*/ 52284 w 431218"/>
                  <a:gd name="connsiteY3" fmla="*/ 200900 h 431218"/>
                  <a:gd name="connsiteX4" fmla="*/ 145252 w 431218"/>
                  <a:gd name="connsiteY4" fmla="*/ 293700 h 431218"/>
                  <a:gd name="connsiteX5" fmla="*/ 188962 w 431218"/>
                  <a:gd name="connsiteY5" fmla="*/ 337410 h 431218"/>
                  <a:gd name="connsiteX6" fmla="*/ 372040 w 431218"/>
                  <a:gd name="connsiteY6" fmla="*/ 155677 h 431218"/>
                  <a:gd name="connsiteX7" fmla="*/ 215609 w 431218"/>
                  <a:gd name="connsiteY7" fmla="*/ 0 h 431218"/>
                  <a:gd name="connsiteX8" fmla="*/ 431218 w 431218"/>
                  <a:gd name="connsiteY8" fmla="*/ 215609 h 431218"/>
                  <a:gd name="connsiteX9" fmla="*/ 215609 w 431218"/>
                  <a:gd name="connsiteY9" fmla="*/ 431218 h 431218"/>
                  <a:gd name="connsiteX10" fmla="*/ 0 w 431218"/>
                  <a:gd name="connsiteY10" fmla="*/ 215609 h 431218"/>
                  <a:gd name="connsiteX11" fmla="*/ 215609 w 431218"/>
                  <a:gd name="connsiteY11" fmla="*/ 0 h 43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218" h="431218">
                    <a:moveTo>
                      <a:pt x="328330" y="111967"/>
                    </a:moveTo>
                    <a:lnTo>
                      <a:pt x="188962" y="250494"/>
                    </a:lnTo>
                    <a:lnTo>
                      <a:pt x="95994" y="157526"/>
                    </a:lnTo>
                    <a:lnTo>
                      <a:pt x="52284" y="200900"/>
                    </a:lnTo>
                    <a:lnTo>
                      <a:pt x="145252" y="293700"/>
                    </a:lnTo>
                    <a:lnTo>
                      <a:pt x="188962" y="337410"/>
                    </a:lnTo>
                    <a:lnTo>
                      <a:pt x="372040" y="155677"/>
                    </a:lnTo>
                    <a:close/>
                    <a:moveTo>
                      <a:pt x="215609" y="0"/>
                    </a:moveTo>
                    <a:cubicBezTo>
                      <a:pt x="334687" y="0"/>
                      <a:pt x="431218" y="96531"/>
                      <a:pt x="431218" y="215609"/>
                    </a:cubicBezTo>
                    <a:cubicBezTo>
                      <a:pt x="431218" y="334687"/>
                      <a:pt x="334687" y="431218"/>
                      <a:pt x="215609" y="431218"/>
                    </a:cubicBezTo>
                    <a:cubicBezTo>
                      <a:pt x="96531" y="431218"/>
                      <a:pt x="0" y="334687"/>
                      <a:pt x="0" y="215609"/>
                    </a:cubicBezTo>
                    <a:cubicBezTo>
                      <a:pt x="0" y="96531"/>
                      <a:pt x="96531" y="0"/>
                      <a:pt x="21560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 dirty="0"/>
              </a:p>
            </p:txBody>
          </p:sp>
        </p:grpSp>
      </p:grpSp>
      <p:grpSp>
        <p:nvGrpSpPr>
          <p:cNvPr id="67" name="tick">
            <a:extLst>
              <a:ext uri="{FF2B5EF4-FFF2-40B4-BE49-F238E27FC236}">
                <a16:creationId xmlns:a16="http://schemas.microsoft.com/office/drawing/2014/main" id="{7C4FD1F1-3214-EA9A-8C03-A9DD3A56E24A}"/>
              </a:ext>
            </a:extLst>
          </p:cNvPr>
          <p:cNvGrpSpPr>
            <a:grpSpLocks noChangeAspect="1"/>
          </p:cNvGrpSpPr>
          <p:nvPr/>
        </p:nvGrpSpPr>
        <p:grpSpPr>
          <a:xfrm>
            <a:off x="10404729" y="5378650"/>
            <a:ext cx="267770" cy="267770"/>
            <a:chOff x="4650186" y="2315239"/>
            <a:chExt cx="432000" cy="432000"/>
          </a:xfrm>
        </p:grpSpPr>
        <p:sp>
          <p:nvSpPr>
            <p:cNvPr id="68" name="white_circle">
              <a:extLst>
                <a:ext uri="{FF2B5EF4-FFF2-40B4-BE49-F238E27FC236}">
                  <a16:creationId xmlns:a16="http://schemas.microsoft.com/office/drawing/2014/main" id="{97147646-6AA2-AC5D-271A-B352D350A003}"/>
                </a:ext>
              </a:extLst>
            </p:cNvPr>
            <p:cNvSpPr/>
            <p:nvPr/>
          </p:nvSpPr>
          <p:spPr>
            <a:xfrm>
              <a:off x="4650186" y="2315239"/>
              <a:ext cx="432000" cy="432000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marL="132097" algn="ctr"/>
              <a:endParaRPr lang="en-GB" sz="1200" b="1">
                <a:solidFill>
                  <a:schemeClr val="tx1"/>
                </a:solidFill>
              </a:endParaRPr>
            </a:p>
          </p:txBody>
        </p:sp>
        <p:sp>
          <p:nvSpPr>
            <p:cNvPr id="69" name="tick1">
              <a:extLst>
                <a:ext uri="{FF2B5EF4-FFF2-40B4-BE49-F238E27FC236}">
                  <a16:creationId xmlns:a16="http://schemas.microsoft.com/office/drawing/2014/main" id="{644DE206-B088-B087-3D79-1119220664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50186" y="2315239"/>
              <a:ext cx="432000" cy="431218"/>
            </a:xfrm>
            <a:custGeom>
              <a:avLst/>
              <a:gdLst>
                <a:gd name="connsiteX0" fmla="*/ 328330 w 431218"/>
                <a:gd name="connsiteY0" fmla="*/ 111967 h 431218"/>
                <a:gd name="connsiteX1" fmla="*/ 188962 w 431218"/>
                <a:gd name="connsiteY1" fmla="*/ 250494 h 431218"/>
                <a:gd name="connsiteX2" fmla="*/ 95994 w 431218"/>
                <a:gd name="connsiteY2" fmla="*/ 157526 h 431218"/>
                <a:gd name="connsiteX3" fmla="*/ 52284 w 431218"/>
                <a:gd name="connsiteY3" fmla="*/ 200900 h 431218"/>
                <a:gd name="connsiteX4" fmla="*/ 145252 w 431218"/>
                <a:gd name="connsiteY4" fmla="*/ 293700 h 431218"/>
                <a:gd name="connsiteX5" fmla="*/ 188962 w 431218"/>
                <a:gd name="connsiteY5" fmla="*/ 337410 h 431218"/>
                <a:gd name="connsiteX6" fmla="*/ 372040 w 431218"/>
                <a:gd name="connsiteY6" fmla="*/ 155677 h 431218"/>
                <a:gd name="connsiteX7" fmla="*/ 215609 w 431218"/>
                <a:gd name="connsiteY7" fmla="*/ 0 h 431218"/>
                <a:gd name="connsiteX8" fmla="*/ 431218 w 431218"/>
                <a:gd name="connsiteY8" fmla="*/ 215609 h 431218"/>
                <a:gd name="connsiteX9" fmla="*/ 215609 w 431218"/>
                <a:gd name="connsiteY9" fmla="*/ 431218 h 431218"/>
                <a:gd name="connsiteX10" fmla="*/ 0 w 431218"/>
                <a:gd name="connsiteY10" fmla="*/ 215609 h 431218"/>
                <a:gd name="connsiteX11" fmla="*/ 215609 w 431218"/>
                <a:gd name="connsiteY11" fmla="*/ 0 h 43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218" h="431218">
                  <a:moveTo>
                    <a:pt x="328330" y="111967"/>
                  </a:moveTo>
                  <a:lnTo>
                    <a:pt x="188962" y="250494"/>
                  </a:lnTo>
                  <a:lnTo>
                    <a:pt x="95994" y="157526"/>
                  </a:lnTo>
                  <a:lnTo>
                    <a:pt x="52284" y="200900"/>
                  </a:lnTo>
                  <a:lnTo>
                    <a:pt x="145252" y="293700"/>
                  </a:lnTo>
                  <a:lnTo>
                    <a:pt x="188962" y="337410"/>
                  </a:lnTo>
                  <a:lnTo>
                    <a:pt x="372040" y="155677"/>
                  </a:lnTo>
                  <a:close/>
                  <a:moveTo>
                    <a:pt x="215609" y="0"/>
                  </a:moveTo>
                  <a:cubicBezTo>
                    <a:pt x="334687" y="0"/>
                    <a:pt x="431218" y="96531"/>
                    <a:pt x="431218" y="215609"/>
                  </a:cubicBezTo>
                  <a:cubicBezTo>
                    <a:pt x="431218" y="334687"/>
                    <a:pt x="334687" y="431218"/>
                    <a:pt x="215609" y="431218"/>
                  </a:cubicBezTo>
                  <a:cubicBezTo>
                    <a:pt x="96531" y="431218"/>
                    <a:pt x="0" y="334687"/>
                    <a:pt x="0" y="215609"/>
                  </a:cubicBezTo>
                  <a:cubicBezTo>
                    <a:pt x="0" y="96531"/>
                    <a:pt x="96531" y="0"/>
                    <a:pt x="215609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5723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C7FC4-0562-4670-B7FE-1E09FDEBA406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21539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CMP in 3G Explorer</a:t>
            </a:r>
            <a:endParaRPr lang="en-GB" sz="18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B3790B-C341-29AE-2FD2-307CD0C74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26" y="990600"/>
            <a:ext cx="6528441" cy="4385482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C7F317E4-11D5-44C5-7D28-D4C638E23DE9}"/>
              </a:ext>
            </a:extLst>
          </p:cNvPr>
          <p:cNvSpPr/>
          <p:nvPr/>
        </p:nvSpPr>
        <p:spPr>
          <a:xfrm>
            <a:off x="4151563" y="1564000"/>
            <a:ext cx="939183" cy="3527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793D302-A034-F4C3-BF9C-DD08145EC668}"/>
              </a:ext>
            </a:extLst>
          </p:cNvPr>
          <p:cNvSpPr/>
          <p:nvPr/>
        </p:nvSpPr>
        <p:spPr>
          <a:xfrm>
            <a:off x="3681971" y="2780270"/>
            <a:ext cx="1158194" cy="35272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4CFC168-10DC-126D-FEA2-560BAE49D6F8}"/>
              </a:ext>
            </a:extLst>
          </p:cNvPr>
          <p:cNvSpPr txBox="1"/>
          <p:nvPr/>
        </p:nvSpPr>
        <p:spPr>
          <a:xfrm>
            <a:off x="4261068" y="4393848"/>
            <a:ext cx="2841627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noProof="1"/>
              <a:t>Example screenshot from</a:t>
            </a:r>
          </a:p>
          <a:p>
            <a:r>
              <a:rPr lang="de-DE" noProof="1"/>
              <a:t>RAD A2B interface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FC66119F-33B1-3AB6-EC70-4521A9FEF068}"/>
              </a:ext>
            </a:extLst>
          </p:cNvPr>
          <p:cNvGrpSpPr/>
          <p:nvPr/>
        </p:nvGrpSpPr>
        <p:grpSpPr>
          <a:xfrm>
            <a:off x="5231859" y="2307309"/>
            <a:ext cx="6996010" cy="3774191"/>
            <a:chOff x="5231859" y="2307309"/>
            <a:chExt cx="6996010" cy="377419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06DB603C-1F8D-2977-FEAE-B05C738F2513}"/>
                </a:ext>
              </a:extLst>
            </p:cNvPr>
            <p:cNvSpPr/>
            <p:nvPr/>
          </p:nvSpPr>
          <p:spPr>
            <a:xfrm>
              <a:off x="5231859" y="2307309"/>
              <a:ext cx="1173174" cy="160583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4C2CF311-033E-909A-EDF7-295ED34C5B47}"/>
                </a:ext>
              </a:extLst>
            </p:cNvPr>
            <p:cNvSpPr txBox="1"/>
            <p:nvPr/>
          </p:nvSpPr>
          <p:spPr>
            <a:xfrm>
              <a:off x="7530293" y="4085697"/>
              <a:ext cx="4697576" cy="1995803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buNone/>
              </a:pPr>
              <a:r>
                <a:rPr lang="en-GB" sz="20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Interface IDs</a:t>
              </a:r>
              <a:r>
                <a:rPr lang="en-GB" sz="20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 are defined in 3G explorer:</a:t>
              </a:r>
              <a:br>
                <a:rPr lang="en-GB" sz="20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CAN IDs - 0x01- 0xFF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LIN IDs - 0x0101- 0x01FF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 err="1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FleyRay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 IDs - 0x0201- 0x02FF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Ethernet IDs - 0x0301- 0x03FF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DIO IDs - 0x0401- 0x04FF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Serial IDs - 0x0501- 0x05FF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SPI IDs - 0x0601- 0x06FF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b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</a:b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r>
                <a:rPr lang="en-GB" sz="1200" b="1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DIO IDs - 0x0701- 0x07FF</a:t>
              </a:r>
              <a:r>
                <a:rPr lang="en-GB" sz="12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/</a:t>
              </a:r>
              <a:endParaRPr lang="de-DE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73C955CD-9264-FE1D-5E44-D5CAD4ED0E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22338" y="2464152"/>
              <a:ext cx="1407955" cy="1621545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E1BDFCE4-8258-7A1A-4A5C-1AB2F842BCC2}"/>
              </a:ext>
            </a:extLst>
          </p:cNvPr>
          <p:cNvGrpSpPr/>
          <p:nvPr/>
        </p:nvGrpSpPr>
        <p:grpSpPr>
          <a:xfrm>
            <a:off x="3421845" y="965200"/>
            <a:ext cx="7285500" cy="3020627"/>
            <a:chOff x="3415758" y="963211"/>
            <a:chExt cx="7285500" cy="3020627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37BC1103-6ACE-A162-1319-E5291C005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8344" y="963211"/>
              <a:ext cx="3052914" cy="3020627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F644F43-201D-9E16-EF95-967E30CF3F01}"/>
                </a:ext>
              </a:extLst>
            </p:cNvPr>
            <p:cNvSpPr/>
            <p:nvPr/>
          </p:nvSpPr>
          <p:spPr>
            <a:xfrm>
              <a:off x="3415758" y="2011420"/>
              <a:ext cx="1454691" cy="217603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93FACB61-7F0C-DB58-78F1-565726914292}"/>
                </a:ext>
              </a:extLst>
            </p:cNvPr>
            <p:cNvCxnSpPr>
              <a:cxnSpLocks/>
            </p:cNvCxnSpPr>
            <p:nvPr/>
          </p:nvCxnSpPr>
          <p:spPr>
            <a:xfrm>
              <a:off x="5512513" y="1806615"/>
              <a:ext cx="2486677" cy="1127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4D95B98E-5952-37D4-2CBA-C09D2D2C59B3}"/>
                </a:ext>
              </a:extLst>
            </p:cNvPr>
            <p:cNvCxnSpPr/>
            <p:nvPr/>
          </p:nvCxnSpPr>
          <p:spPr>
            <a:xfrm flipH="1">
              <a:off x="4902913" y="1807742"/>
              <a:ext cx="609600" cy="279400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" name="Rechteck 2">
            <a:extLst>
              <a:ext uri="{FF2B5EF4-FFF2-40B4-BE49-F238E27FC236}">
                <a16:creationId xmlns:a16="http://schemas.microsoft.com/office/drawing/2014/main" id="{B9CAD7A7-C3DC-EC19-42C1-A8E919159527}"/>
              </a:ext>
            </a:extLst>
          </p:cNvPr>
          <p:cNvSpPr/>
          <p:nvPr/>
        </p:nvSpPr>
        <p:spPr>
          <a:xfrm>
            <a:off x="1060020" y="2897500"/>
            <a:ext cx="1661409" cy="2354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815C5E2-5F74-6FDC-68CB-15EC56389806}"/>
              </a:ext>
            </a:extLst>
          </p:cNvPr>
          <p:cNvSpPr txBox="1"/>
          <p:nvPr/>
        </p:nvSpPr>
        <p:spPr>
          <a:xfrm>
            <a:off x="920026" y="5419878"/>
            <a:ext cx="6528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noProof="1"/>
              <a:t>* Activate coremini for CMP output</a:t>
            </a:r>
          </a:p>
        </p:txBody>
      </p:sp>
    </p:spTree>
    <p:extLst>
      <p:ext uri="{BB962C8B-B14F-4D97-AF65-F5344CB8AC3E}">
        <p14:creationId xmlns:p14="http://schemas.microsoft.com/office/powerpoint/2010/main" val="50163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73E59FD-4819-30BC-BDBB-E3493D93B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060"/>
          <a:stretch>
            <a:fillRect/>
          </a:stretch>
        </p:blipFill>
        <p:spPr>
          <a:xfrm>
            <a:off x="884168" y="990600"/>
            <a:ext cx="5452971" cy="479668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59B125F-2D4B-597E-CC55-AAB3AE5EE5BF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13538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ASAM CMP Data in Wireshark*</a:t>
            </a:r>
          </a:p>
          <a:p>
            <a:endParaRPr lang="en-GB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0A5AA0C-57CD-9AE6-723F-3F1C8C7C29A4}"/>
              </a:ext>
            </a:extLst>
          </p:cNvPr>
          <p:cNvSpPr/>
          <p:nvPr/>
        </p:nvSpPr>
        <p:spPr>
          <a:xfrm>
            <a:off x="1158739" y="3937278"/>
            <a:ext cx="1158194" cy="1270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FDF217F-2751-DB5B-B957-66910C75E207}"/>
              </a:ext>
            </a:extLst>
          </p:cNvPr>
          <p:cNvSpPr/>
          <p:nvPr/>
        </p:nvSpPr>
        <p:spPr>
          <a:xfrm>
            <a:off x="1158739" y="4111903"/>
            <a:ext cx="1158194" cy="12705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C6B1B08-89C1-17A8-5D95-8D5D94362AB7}"/>
              </a:ext>
            </a:extLst>
          </p:cNvPr>
          <p:cNvSpPr/>
          <p:nvPr/>
        </p:nvSpPr>
        <p:spPr>
          <a:xfrm>
            <a:off x="1158739" y="4478423"/>
            <a:ext cx="1119246" cy="17027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AEE0C14-5BD4-E90D-FD05-AB6E40D02AF2}"/>
              </a:ext>
            </a:extLst>
          </p:cNvPr>
          <p:cNvSpPr txBox="1"/>
          <p:nvPr/>
        </p:nvSpPr>
        <p:spPr>
          <a:xfrm>
            <a:off x="6711042" y="3269460"/>
            <a:ext cx="5168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The </a:t>
            </a:r>
            <a:r>
              <a:rPr lang="de-DE" sz="2400" b="1" dirty="0"/>
              <a:t>Stream Instance ( 1…3) </a:t>
            </a:r>
            <a:r>
              <a:rPr lang="de-DE" sz="2400" dirty="0" err="1"/>
              <a:t>is</a:t>
            </a:r>
            <a:r>
              <a:rPr lang="de-DE" sz="2400" dirty="0"/>
              <a:t> not </a:t>
            </a:r>
            <a:r>
              <a:rPr lang="de-DE" sz="2400" dirty="0" err="1"/>
              <a:t>presented</a:t>
            </a:r>
            <a:r>
              <a:rPr lang="de-DE" sz="2400" dirty="0"/>
              <a:t> in Wireshark! – optional </a:t>
            </a:r>
            <a:r>
              <a:rPr lang="de-DE" sz="2400" dirty="0" err="1"/>
              <a:t>setting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send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up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3 </a:t>
            </a:r>
            <a:r>
              <a:rPr lang="de-DE" sz="2400" dirty="0" err="1"/>
              <a:t>loggers</a:t>
            </a:r>
            <a:r>
              <a:rPr lang="de-DE" sz="2400" dirty="0"/>
              <a:t> at </a:t>
            </a:r>
            <a:r>
              <a:rPr lang="de-DE" sz="2400" dirty="0" err="1"/>
              <a:t>the</a:t>
            </a:r>
            <a:r>
              <a:rPr lang="de-DE" sz="2400" dirty="0"/>
              <a:t> same time.</a:t>
            </a:r>
          </a:p>
          <a:p>
            <a:endParaRPr lang="de-DE" sz="24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C3679E8-ADA4-D102-CE25-077EC73A8C25}"/>
              </a:ext>
            </a:extLst>
          </p:cNvPr>
          <p:cNvSpPr txBox="1"/>
          <p:nvPr/>
        </p:nvSpPr>
        <p:spPr>
          <a:xfrm>
            <a:off x="6711042" y="535796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sz="1800" dirty="0"/>
          </a:p>
          <a:p>
            <a:r>
              <a:rPr lang="de-DE" sz="1800" dirty="0"/>
              <a:t>* Activate CMP Data Display – </a:t>
            </a:r>
            <a:r>
              <a:rPr lang="de-DE" sz="1800" dirty="0" err="1"/>
              <a:t>see</a:t>
            </a:r>
            <a:r>
              <a:rPr lang="de-DE" sz="1800" dirty="0"/>
              <a:t> </a:t>
            </a:r>
            <a:r>
              <a:rPr lang="de-DE" sz="1800" dirty="0" err="1"/>
              <a:t>next</a:t>
            </a:r>
            <a:r>
              <a:rPr lang="de-DE" sz="1800" dirty="0"/>
              <a:t> </a:t>
            </a:r>
            <a:r>
              <a:rPr lang="de-DE" sz="1800" dirty="0" err="1"/>
              <a:t>page</a:t>
            </a:r>
            <a:r>
              <a:rPr lang="de-DE" sz="1800" dirty="0"/>
              <a:t>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919FEC3-3F0D-7519-899A-A09197146125}"/>
              </a:ext>
            </a:extLst>
          </p:cNvPr>
          <p:cNvSpPr/>
          <p:nvPr/>
        </p:nvSpPr>
        <p:spPr>
          <a:xfrm>
            <a:off x="5224913" y="1603348"/>
            <a:ext cx="1158194" cy="14118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28D7D4E4-F5DE-E7AF-7567-312E822F5378}"/>
              </a:ext>
            </a:extLst>
          </p:cNvPr>
          <p:cNvCxnSpPr/>
          <p:nvPr/>
        </p:nvCxnSpPr>
        <p:spPr>
          <a:xfrm flipH="1">
            <a:off x="2476982" y="3674962"/>
            <a:ext cx="1510496" cy="30672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6A321267-4433-16FF-6002-B2A14B0AD67C}"/>
              </a:ext>
            </a:extLst>
          </p:cNvPr>
          <p:cNvSpPr txBox="1"/>
          <p:nvPr/>
        </p:nvSpPr>
        <p:spPr>
          <a:xfrm>
            <a:off x="4097438" y="3490296"/>
            <a:ext cx="193876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Device ID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CA1F192-E6F3-A0BB-1844-841C37D9AEAA}"/>
              </a:ext>
            </a:extLst>
          </p:cNvPr>
          <p:cNvSpPr txBox="1"/>
          <p:nvPr/>
        </p:nvSpPr>
        <p:spPr>
          <a:xfrm>
            <a:off x="4097438" y="3966080"/>
            <a:ext cx="193876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Stream ID</a:t>
            </a: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16A49035-0BE2-6440-4E39-13D8F08E6220}"/>
              </a:ext>
            </a:extLst>
          </p:cNvPr>
          <p:cNvCxnSpPr>
            <a:cxnSpLocks/>
          </p:cNvCxnSpPr>
          <p:nvPr/>
        </p:nvCxnSpPr>
        <p:spPr>
          <a:xfrm flipH="1">
            <a:off x="2451937" y="4188621"/>
            <a:ext cx="159953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2BE214A4-F129-F9F9-F36A-10451C280A93}"/>
              </a:ext>
            </a:extLst>
          </p:cNvPr>
          <p:cNvCxnSpPr>
            <a:cxnSpLocks/>
          </p:cNvCxnSpPr>
          <p:nvPr/>
        </p:nvCxnSpPr>
        <p:spPr>
          <a:xfrm flipH="1">
            <a:off x="2387945" y="4559692"/>
            <a:ext cx="159953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CCBB4648-F9FE-CC5B-87FF-7EA83DC0818E}"/>
              </a:ext>
            </a:extLst>
          </p:cNvPr>
          <p:cNvSpPr txBox="1"/>
          <p:nvPr/>
        </p:nvSpPr>
        <p:spPr>
          <a:xfrm>
            <a:off x="4097438" y="4464034"/>
            <a:ext cx="193876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Interface ID</a:t>
            </a:r>
          </a:p>
        </p:txBody>
      </p:sp>
    </p:spTree>
    <p:extLst>
      <p:ext uri="{BB962C8B-B14F-4D97-AF65-F5344CB8AC3E}">
        <p14:creationId xmlns:p14="http://schemas.microsoft.com/office/powerpoint/2010/main" val="191722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1E1D6B0-83E9-3BC8-13C5-07FF83E1A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942" y="1170939"/>
            <a:ext cx="6693658" cy="424023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CA10678-F145-48E8-EF1F-F8FB1136D2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00" y="2866333"/>
            <a:ext cx="4477732" cy="293163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FB6AB2B-D5B7-6F05-A56F-6911E5FD7225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13538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Activate CMP in Wireshark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5EFB955D-D225-81E3-008B-0AC31455CE8E}"/>
              </a:ext>
            </a:extLst>
          </p:cNvPr>
          <p:cNvCxnSpPr/>
          <p:nvPr/>
        </p:nvCxnSpPr>
        <p:spPr>
          <a:xfrm flipV="1">
            <a:off x="6461760" y="3765731"/>
            <a:ext cx="1132840" cy="11328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E1034514-B14B-0FF9-EA53-24CE6F0EAC8E}"/>
              </a:ext>
            </a:extLst>
          </p:cNvPr>
          <p:cNvCxnSpPr>
            <a:cxnSpLocks/>
          </p:cNvCxnSpPr>
          <p:nvPr/>
        </p:nvCxnSpPr>
        <p:spPr>
          <a:xfrm>
            <a:off x="3935186" y="2667000"/>
            <a:ext cx="996043" cy="22315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866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41B30301-1FCD-A242-CAF8-9411F6EB1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4469" y="2713522"/>
            <a:ext cx="3439514" cy="189826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70F1CB2-A099-3803-B532-21215089FEE0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13538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PoC Project – CLAAS x IPETRONIK</a:t>
            </a:r>
          </a:p>
          <a:p>
            <a:r>
              <a:rPr lang="en-GB" sz="3000" dirty="0"/>
              <a:t>RAD Galaxy + IPETRONIK Data Logger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52E604A-832A-64E9-A6B5-C09BA85179B1}"/>
              </a:ext>
            </a:extLst>
          </p:cNvPr>
          <p:cNvSpPr txBox="1"/>
          <p:nvPr/>
        </p:nvSpPr>
        <p:spPr>
          <a:xfrm>
            <a:off x="2775812" y="2814677"/>
            <a:ext cx="505044" cy="153888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</a:rPr>
              <a:t>Slave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EF29E00-A976-02A3-B7D5-08509C0B57A0}"/>
              </a:ext>
            </a:extLst>
          </p:cNvPr>
          <p:cNvCxnSpPr>
            <a:cxnSpLocks/>
          </p:cNvCxnSpPr>
          <p:nvPr/>
        </p:nvCxnSpPr>
        <p:spPr>
          <a:xfrm flipH="1">
            <a:off x="3534683" y="3542110"/>
            <a:ext cx="543722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9A76234B-D004-44D6-84A6-37F95E1106BB}"/>
              </a:ext>
            </a:extLst>
          </p:cNvPr>
          <p:cNvSpPr/>
          <p:nvPr/>
        </p:nvSpPr>
        <p:spPr>
          <a:xfrm>
            <a:off x="1574869" y="4699999"/>
            <a:ext cx="1322197" cy="39241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ECU 1</a:t>
            </a:r>
          </a:p>
        </p:txBody>
      </p:sp>
      <p:sp>
        <p:nvSpPr>
          <p:cNvPr id="38" name="Bogen 37">
            <a:extLst>
              <a:ext uri="{FF2B5EF4-FFF2-40B4-BE49-F238E27FC236}">
                <a16:creationId xmlns:a16="http://schemas.microsoft.com/office/drawing/2014/main" id="{1EBB91EC-A15F-9544-E692-E5B134DAA70D}"/>
              </a:ext>
            </a:extLst>
          </p:cNvPr>
          <p:cNvSpPr/>
          <p:nvPr/>
        </p:nvSpPr>
        <p:spPr>
          <a:xfrm rot="10800000" flipH="1">
            <a:off x="3131499" y="3366142"/>
            <a:ext cx="452449" cy="632180"/>
          </a:xfrm>
          <a:prstGeom prst="arc">
            <a:avLst>
              <a:gd name="adj1" fmla="val 16200000"/>
              <a:gd name="adj2" fmla="val 541659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39" name="Bogen 38">
            <a:extLst>
              <a:ext uri="{FF2B5EF4-FFF2-40B4-BE49-F238E27FC236}">
                <a16:creationId xmlns:a16="http://schemas.microsoft.com/office/drawing/2014/main" id="{C7B72229-2993-FD3D-BB00-64D3CD3C812F}"/>
              </a:ext>
            </a:extLst>
          </p:cNvPr>
          <p:cNvSpPr/>
          <p:nvPr/>
        </p:nvSpPr>
        <p:spPr>
          <a:xfrm rot="10800000" flipH="1">
            <a:off x="3144525" y="3520453"/>
            <a:ext cx="306858" cy="342497"/>
          </a:xfrm>
          <a:prstGeom prst="arc">
            <a:avLst>
              <a:gd name="adj1" fmla="val 16200000"/>
              <a:gd name="adj2" fmla="val 541659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C980A2D7-A9A7-D2D8-8624-DB05993B1F8F}"/>
              </a:ext>
            </a:extLst>
          </p:cNvPr>
          <p:cNvCxnSpPr>
            <a:cxnSpLocks/>
          </p:cNvCxnSpPr>
          <p:nvPr/>
        </p:nvCxnSpPr>
        <p:spPr>
          <a:xfrm flipH="1">
            <a:off x="3495717" y="3686562"/>
            <a:ext cx="612057" cy="0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mit Pfeil 56">
            <a:extLst>
              <a:ext uri="{FF2B5EF4-FFF2-40B4-BE49-F238E27FC236}">
                <a16:creationId xmlns:a16="http://schemas.microsoft.com/office/drawing/2014/main" id="{6EF1B4D0-C52B-A4EA-9F81-3A89EF800557}"/>
              </a:ext>
            </a:extLst>
          </p:cNvPr>
          <p:cNvCxnSpPr>
            <a:cxnSpLocks/>
          </p:cNvCxnSpPr>
          <p:nvPr/>
        </p:nvCxnSpPr>
        <p:spPr>
          <a:xfrm flipH="1">
            <a:off x="2635642" y="3996855"/>
            <a:ext cx="8995" cy="6538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mit Pfeil 57">
            <a:extLst>
              <a:ext uri="{FF2B5EF4-FFF2-40B4-BE49-F238E27FC236}">
                <a16:creationId xmlns:a16="http://schemas.microsoft.com/office/drawing/2014/main" id="{738FFF79-9AF4-C4E5-27B0-ACF9B0284FCB}"/>
              </a:ext>
            </a:extLst>
          </p:cNvPr>
          <p:cNvCxnSpPr>
            <a:cxnSpLocks/>
          </p:cNvCxnSpPr>
          <p:nvPr/>
        </p:nvCxnSpPr>
        <p:spPr>
          <a:xfrm flipV="1">
            <a:off x="1806060" y="2732029"/>
            <a:ext cx="0" cy="76383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4519E230-75B9-C144-4544-1B2D04261E4F}"/>
              </a:ext>
            </a:extLst>
          </p:cNvPr>
          <p:cNvCxnSpPr>
            <a:cxnSpLocks/>
          </p:cNvCxnSpPr>
          <p:nvPr/>
        </p:nvCxnSpPr>
        <p:spPr>
          <a:xfrm flipH="1">
            <a:off x="2644637" y="3998321"/>
            <a:ext cx="7617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6D4A7163-D521-E5B3-EAD0-DE824CEBAE72}"/>
              </a:ext>
            </a:extLst>
          </p:cNvPr>
          <p:cNvCxnSpPr>
            <a:cxnSpLocks/>
          </p:cNvCxnSpPr>
          <p:nvPr/>
        </p:nvCxnSpPr>
        <p:spPr>
          <a:xfrm flipV="1">
            <a:off x="2634472" y="2651858"/>
            <a:ext cx="5667" cy="71428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6" name="Gerader Verbinder 4095">
            <a:extLst>
              <a:ext uri="{FF2B5EF4-FFF2-40B4-BE49-F238E27FC236}">
                <a16:creationId xmlns:a16="http://schemas.microsoft.com/office/drawing/2014/main" id="{8393F62F-A1F4-CCEB-5E6D-57A076A7C9E3}"/>
              </a:ext>
            </a:extLst>
          </p:cNvPr>
          <p:cNvCxnSpPr>
            <a:cxnSpLocks/>
          </p:cNvCxnSpPr>
          <p:nvPr/>
        </p:nvCxnSpPr>
        <p:spPr>
          <a:xfrm flipH="1">
            <a:off x="2634472" y="3357560"/>
            <a:ext cx="7617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2" name="Gerader Verbinder 4101">
            <a:extLst>
              <a:ext uri="{FF2B5EF4-FFF2-40B4-BE49-F238E27FC236}">
                <a16:creationId xmlns:a16="http://schemas.microsoft.com/office/drawing/2014/main" id="{A5BE6C5B-EDA4-29D2-3E93-7E69DDB1C49F}"/>
              </a:ext>
            </a:extLst>
          </p:cNvPr>
          <p:cNvCxnSpPr>
            <a:cxnSpLocks/>
          </p:cNvCxnSpPr>
          <p:nvPr/>
        </p:nvCxnSpPr>
        <p:spPr>
          <a:xfrm flipH="1">
            <a:off x="1947043" y="3862950"/>
            <a:ext cx="1358933" cy="8581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3" name="Gerader Verbinder 4102">
            <a:extLst>
              <a:ext uri="{FF2B5EF4-FFF2-40B4-BE49-F238E27FC236}">
                <a16:creationId xmlns:a16="http://schemas.microsoft.com/office/drawing/2014/main" id="{C2606A3D-2A64-A190-D8DD-901CCC1141A1}"/>
              </a:ext>
            </a:extLst>
          </p:cNvPr>
          <p:cNvCxnSpPr>
            <a:cxnSpLocks/>
          </p:cNvCxnSpPr>
          <p:nvPr/>
        </p:nvCxnSpPr>
        <p:spPr>
          <a:xfrm flipH="1">
            <a:off x="1790756" y="3520453"/>
            <a:ext cx="153048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1" name="Gerade Verbindung mit Pfeil 4110">
            <a:extLst>
              <a:ext uri="{FF2B5EF4-FFF2-40B4-BE49-F238E27FC236}">
                <a16:creationId xmlns:a16="http://schemas.microsoft.com/office/drawing/2014/main" id="{7682D411-4D6A-90D0-3A6E-420146DE062C}"/>
              </a:ext>
            </a:extLst>
          </p:cNvPr>
          <p:cNvCxnSpPr>
            <a:cxnSpLocks/>
          </p:cNvCxnSpPr>
          <p:nvPr/>
        </p:nvCxnSpPr>
        <p:spPr>
          <a:xfrm flipH="1">
            <a:off x="1947043" y="3871531"/>
            <a:ext cx="6232" cy="779183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feld 4113">
            <a:extLst>
              <a:ext uri="{FF2B5EF4-FFF2-40B4-BE49-F238E27FC236}">
                <a16:creationId xmlns:a16="http://schemas.microsoft.com/office/drawing/2014/main" id="{2D6FC82C-FA84-9FE5-CDE6-34AF8124C33E}"/>
              </a:ext>
            </a:extLst>
          </p:cNvPr>
          <p:cNvSpPr txBox="1"/>
          <p:nvPr/>
        </p:nvSpPr>
        <p:spPr>
          <a:xfrm>
            <a:off x="1602734" y="3506986"/>
            <a:ext cx="20900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noProof="1">
                <a:latin typeface="+mj-lt"/>
              </a:rPr>
              <a:t>2x 100BASE-T1</a:t>
            </a:r>
          </a:p>
        </p:txBody>
      </p:sp>
      <p:sp>
        <p:nvSpPr>
          <p:cNvPr id="4119" name="Textfeld 4118">
            <a:extLst>
              <a:ext uri="{FF2B5EF4-FFF2-40B4-BE49-F238E27FC236}">
                <a16:creationId xmlns:a16="http://schemas.microsoft.com/office/drawing/2014/main" id="{E6FDC087-15DF-8926-4D3F-95D4B887C501}"/>
              </a:ext>
            </a:extLst>
          </p:cNvPr>
          <p:cNvSpPr txBox="1"/>
          <p:nvPr/>
        </p:nvSpPr>
        <p:spPr>
          <a:xfrm>
            <a:off x="4433427" y="2513467"/>
            <a:ext cx="1574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noProof="1">
                <a:latin typeface="+mj-lt"/>
              </a:rPr>
              <a:t>Tap Mode</a:t>
            </a:r>
          </a:p>
        </p:txBody>
      </p:sp>
      <p:cxnSp>
        <p:nvCxnSpPr>
          <p:cNvPr id="4126" name="Gerade Verbindung mit Pfeil 4125">
            <a:extLst>
              <a:ext uri="{FF2B5EF4-FFF2-40B4-BE49-F238E27FC236}">
                <a16:creationId xmlns:a16="http://schemas.microsoft.com/office/drawing/2014/main" id="{8191A41B-051F-D88E-7865-B8DF48921CAB}"/>
              </a:ext>
            </a:extLst>
          </p:cNvPr>
          <p:cNvCxnSpPr>
            <a:cxnSpLocks/>
          </p:cNvCxnSpPr>
          <p:nvPr/>
        </p:nvCxnSpPr>
        <p:spPr>
          <a:xfrm>
            <a:off x="6367763" y="3682232"/>
            <a:ext cx="234541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8" name="Textfeld 4127">
            <a:extLst>
              <a:ext uri="{FF2B5EF4-FFF2-40B4-BE49-F238E27FC236}">
                <a16:creationId xmlns:a16="http://schemas.microsoft.com/office/drawing/2014/main" id="{EDA337E3-6004-8D4A-BB81-C919B4AADEBF}"/>
              </a:ext>
            </a:extLst>
          </p:cNvPr>
          <p:cNvSpPr txBox="1"/>
          <p:nvPr/>
        </p:nvSpPr>
        <p:spPr>
          <a:xfrm>
            <a:off x="6464758" y="2700894"/>
            <a:ext cx="22622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noProof="1">
                <a:latin typeface="+mj-lt"/>
              </a:rPr>
              <a:t>ASAM CMP</a:t>
            </a:r>
          </a:p>
          <a:p>
            <a:pPr algn="ctr"/>
            <a:r>
              <a:rPr lang="de-DE" sz="2400" noProof="1">
                <a:latin typeface="+mj-lt"/>
              </a:rPr>
              <a:t>LAN 1000BASE-T</a:t>
            </a:r>
          </a:p>
          <a:p>
            <a:pPr algn="ctr"/>
            <a:endParaRPr lang="de-DE" sz="2400" noProof="1">
              <a:latin typeface="+mj-lt"/>
            </a:endParaRPr>
          </a:p>
          <a:p>
            <a:pPr algn="ctr"/>
            <a:r>
              <a:rPr lang="de-DE" sz="2400" noProof="1">
                <a:latin typeface="+mj-lt"/>
              </a:rPr>
              <a:t>ETH2 / ETH3</a:t>
            </a:r>
          </a:p>
        </p:txBody>
      </p:sp>
      <p:pic>
        <p:nvPicPr>
          <p:cNvPr id="2" name="Picture 6" descr="Product Image">
            <a:extLst>
              <a:ext uri="{FF2B5EF4-FFF2-40B4-BE49-F238E27FC236}">
                <a16:creationId xmlns:a16="http://schemas.microsoft.com/office/drawing/2014/main" id="{76200E40-9159-16C2-CEE3-AF30EF87E2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6677" y="2915108"/>
            <a:ext cx="2447939" cy="141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1208;g1d5c37e1099_0_39">
            <a:extLst>
              <a:ext uri="{FF2B5EF4-FFF2-40B4-BE49-F238E27FC236}">
                <a16:creationId xmlns:a16="http://schemas.microsoft.com/office/drawing/2014/main" id="{C5F4BA46-8826-41E3-A3B2-2298A6371768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3346" y="1969311"/>
            <a:ext cx="781660" cy="713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08;g1d5c37e1099_0_39">
            <a:extLst>
              <a:ext uri="{FF2B5EF4-FFF2-40B4-BE49-F238E27FC236}">
                <a16:creationId xmlns:a16="http://schemas.microsoft.com/office/drawing/2014/main" id="{5F7B484C-6801-FF90-5F39-A8AF0DA06FDC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873" y="1923059"/>
            <a:ext cx="781660" cy="71343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ABD45603-3F2D-71CB-4544-8D8554D090B0}"/>
              </a:ext>
            </a:extLst>
          </p:cNvPr>
          <p:cNvSpPr txBox="1"/>
          <p:nvPr/>
        </p:nvSpPr>
        <p:spPr>
          <a:xfrm>
            <a:off x="8747169" y="2470419"/>
            <a:ext cx="2921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noProof="1">
                <a:latin typeface="+mj-lt"/>
              </a:rPr>
              <a:t>Logger IPE853</a:t>
            </a:r>
          </a:p>
        </p:txBody>
      </p:sp>
    </p:spTree>
    <p:extLst>
      <p:ext uri="{BB962C8B-B14F-4D97-AF65-F5344CB8AC3E}">
        <p14:creationId xmlns:p14="http://schemas.microsoft.com/office/powerpoint/2010/main" val="1815695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15661-AA60-C3D1-50C9-045ED69C5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1EF2D-8FBD-4E76-A9AD-E7EE43FB4766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13538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CMP Activation in </a:t>
            </a:r>
            <a:r>
              <a:rPr lang="en-GB" dirty="0" err="1"/>
              <a:t>IPEmotion</a:t>
            </a:r>
            <a:r>
              <a:rPr lang="en-GB" dirty="0"/>
              <a:t> RT</a:t>
            </a:r>
          </a:p>
          <a:p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9E9B020-7335-B65E-366A-2B5D147F8D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136732"/>
            <a:ext cx="4628957" cy="45564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EAA84A2-CA92-DF2C-9F70-AA19E998D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016" y="1093188"/>
            <a:ext cx="5117558" cy="455649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63D13BD9-2712-3C0B-ED82-3E6394E42DBD}"/>
              </a:ext>
            </a:extLst>
          </p:cNvPr>
          <p:cNvSpPr/>
          <p:nvPr/>
        </p:nvSpPr>
        <p:spPr>
          <a:xfrm>
            <a:off x="4497838" y="4420116"/>
            <a:ext cx="749076" cy="3605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818236F-05CA-D66D-A45C-8F12782F7E62}"/>
              </a:ext>
            </a:extLst>
          </p:cNvPr>
          <p:cNvSpPr/>
          <p:nvPr/>
        </p:nvSpPr>
        <p:spPr>
          <a:xfrm>
            <a:off x="9802158" y="4277710"/>
            <a:ext cx="1116213" cy="5882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4748769-215A-B8FE-C2EB-143F5DC85BDF}"/>
              </a:ext>
            </a:extLst>
          </p:cNvPr>
          <p:cNvSpPr/>
          <p:nvPr/>
        </p:nvSpPr>
        <p:spPr>
          <a:xfrm>
            <a:off x="6963499" y="3876932"/>
            <a:ext cx="1103025" cy="1270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F7911D6-0B7F-CF46-371D-1B665B4D7B19}"/>
              </a:ext>
            </a:extLst>
          </p:cNvPr>
          <p:cNvSpPr/>
          <p:nvPr/>
        </p:nvSpPr>
        <p:spPr>
          <a:xfrm>
            <a:off x="1020070" y="3749919"/>
            <a:ext cx="1623646" cy="254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1DDFC42-1E49-54F9-3BA0-11B2D00166EC}"/>
              </a:ext>
            </a:extLst>
          </p:cNvPr>
          <p:cNvSpPr txBox="1"/>
          <p:nvPr/>
        </p:nvSpPr>
        <p:spPr>
          <a:xfrm>
            <a:off x="3859413" y="4984864"/>
            <a:ext cx="2692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192.168.2. „Device ID“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0D222D0-F7E0-6ED2-33C0-574B7E716924}"/>
              </a:ext>
            </a:extLst>
          </p:cNvPr>
          <p:cNvSpPr txBox="1"/>
          <p:nvPr/>
        </p:nvSpPr>
        <p:spPr>
          <a:xfrm>
            <a:off x="9862301" y="4913128"/>
            <a:ext cx="1745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Stream ID</a:t>
            </a:r>
          </a:p>
        </p:txBody>
      </p:sp>
    </p:spTree>
    <p:extLst>
      <p:ext uri="{BB962C8B-B14F-4D97-AF65-F5344CB8AC3E}">
        <p14:creationId xmlns:p14="http://schemas.microsoft.com/office/powerpoint/2010/main" val="32289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5BC57-70E7-7F5E-96A1-CC96742E7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19EE4-EF8C-ED8C-C44A-55A52E0C09D3}"/>
              </a:ext>
            </a:extLst>
          </p:cNvPr>
          <p:cNvSpPr txBox="1">
            <a:spLocks/>
          </p:cNvSpPr>
          <p:nvPr/>
        </p:nvSpPr>
        <p:spPr>
          <a:xfrm>
            <a:off x="838200" y="314325"/>
            <a:ext cx="11353800" cy="676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500" baseline="0">
                <a:solidFill>
                  <a:srgbClr val="1373B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CMP Data in </a:t>
            </a:r>
            <a:r>
              <a:rPr lang="en-GB" dirty="0" err="1"/>
              <a:t>IPEmotion</a:t>
            </a:r>
            <a:r>
              <a:rPr lang="en-GB" dirty="0"/>
              <a:t> RT</a:t>
            </a:r>
          </a:p>
          <a:p>
            <a:endParaRPr lang="en-GB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8C0EA1D-0710-BA26-DC36-FDC35FADC3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623" y="1081604"/>
            <a:ext cx="8567418" cy="478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454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95D9C-6071-25E6-5294-5236320BD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1ABEF-B8D9-5531-0DB4-B8BE7A866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ASAM CMP</a:t>
            </a:r>
          </a:p>
        </p:txBody>
      </p:sp>
      <p:sp>
        <p:nvSpPr>
          <p:cNvPr id="3" name="Google Shape;941;ge8c555a1f3_0_210">
            <a:extLst>
              <a:ext uri="{FF2B5EF4-FFF2-40B4-BE49-F238E27FC236}">
                <a16:creationId xmlns:a16="http://schemas.microsoft.com/office/drawing/2014/main" id="{1ED76967-E138-AB63-3E63-31DFD4156ACA}"/>
              </a:ext>
            </a:extLst>
          </p:cNvPr>
          <p:cNvSpPr txBox="1">
            <a:spLocks/>
          </p:cNvSpPr>
          <p:nvPr/>
        </p:nvSpPr>
        <p:spPr>
          <a:xfrm>
            <a:off x="911867" y="1271066"/>
            <a:ext cx="11280133" cy="473984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ASAM CMP is widely adopted by logger suppliers in Europe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Besides Technica and ICS no other capture module suppliers is identified so far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ASAM CMP supports interface sales in combination with established logger suppliers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Opens door to replace </a:t>
            </a:r>
            <a:r>
              <a:rPr lang="en-US" sz="2400" dirty="0" err="1"/>
              <a:t>technica</a:t>
            </a:r>
            <a:r>
              <a:rPr lang="en-US" sz="2400" dirty="0"/>
              <a:t> boxes CM1000 HIGH, CAN Combo, LIN Combo, </a:t>
            </a:r>
          </a:p>
          <a:p>
            <a:pPr marL="120650" indent="0">
              <a:lnSpc>
                <a:spcPct val="115000"/>
              </a:lnSpc>
              <a:spcBef>
                <a:spcPts val="0"/>
              </a:spcBef>
              <a:buSzPct val="100000"/>
              <a:buNone/>
            </a:pPr>
            <a:endParaRPr lang="en-US" sz="2400" b="1" dirty="0"/>
          </a:p>
          <a:p>
            <a:pPr marL="120650" indent="0">
              <a:lnSpc>
                <a:spcPct val="115000"/>
              </a:lnSpc>
              <a:spcBef>
                <a:spcPts val="0"/>
              </a:spcBef>
              <a:buSzPct val="100000"/>
              <a:buNone/>
            </a:pPr>
            <a:r>
              <a:rPr lang="en-US" sz="2400" b="1" dirty="0"/>
              <a:t>Marketing is important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ASAM CMP should be integrated to VSPY 3 HW manual 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Integration to ICS Website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6115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A1CB9-6860-D9D6-8349-94C767E54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5C54-2F3E-E748-5728-8511677A8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5" name="Google Shape;941;ge8c555a1f3_0_210">
            <a:extLst>
              <a:ext uri="{FF2B5EF4-FFF2-40B4-BE49-F238E27FC236}">
                <a16:creationId xmlns:a16="http://schemas.microsoft.com/office/drawing/2014/main" id="{76E1ECBE-FEB8-CBD5-A77B-E7E98FF38EC2}"/>
              </a:ext>
            </a:extLst>
          </p:cNvPr>
          <p:cNvSpPr txBox="1">
            <a:spLocks/>
          </p:cNvSpPr>
          <p:nvPr/>
        </p:nvSpPr>
        <p:spPr>
          <a:xfrm>
            <a:off x="911867" y="1271066"/>
            <a:ext cx="11280133" cy="473984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Integration test across all data formats to be done (CAN, LIN, Automotive Ethernet)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PoC with Claas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PoC with Volvo Trucks x IPETRONIK ARCOS Logger (replacing CAN &amp; LIN Combo)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PoC with VW for RAD A2B x </a:t>
            </a:r>
            <a:r>
              <a:rPr lang="en-US" sz="2400" dirty="0" err="1"/>
              <a:t>ViGEM</a:t>
            </a:r>
            <a:r>
              <a:rPr lang="en-US" sz="2400" dirty="0"/>
              <a:t> Logger (GIN)</a:t>
            </a:r>
          </a:p>
          <a:p>
            <a:pPr marL="120650" indent="0">
              <a:lnSpc>
                <a:spcPct val="115000"/>
              </a:lnSpc>
              <a:spcBef>
                <a:spcPts val="0"/>
              </a:spcBef>
              <a:buSzPct val="100000"/>
              <a:buNone/>
            </a:pPr>
            <a:endParaRPr lang="en-US" sz="2400" b="1" dirty="0"/>
          </a:p>
          <a:p>
            <a:pPr marL="120650" indent="0">
              <a:lnSpc>
                <a:spcPct val="115000"/>
              </a:lnSpc>
              <a:spcBef>
                <a:spcPts val="0"/>
              </a:spcBef>
              <a:buSzPct val="100000"/>
              <a:buNone/>
            </a:pPr>
            <a:r>
              <a:rPr lang="en-US" sz="2400" b="1" dirty="0"/>
              <a:t>Developments: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Propose CMP Implementation for 10BASE-T1S Tools (need for Scania)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Propose CMP transmission function (new V1.1.0) for CAN, LIN 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dirty="0"/>
              <a:t>Simplify the </a:t>
            </a:r>
            <a:r>
              <a:rPr lang="en-US" sz="2400" dirty="0" err="1"/>
              <a:t>coremini</a:t>
            </a:r>
            <a:r>
              <a:rPr lang="en-US" sz="2400" dirty="0"/>
              <a:t> activation requirement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2400" b="1" dirty="0"/>
              <a:t>ICS becomes a data sink – when new logger can stream &gt; 1 Gigabit/s</a:t>
            </a:r>
          </a:p>
          <a:p>
            <a:pPr marL="457200" indent="-336550">
              <a:lnSpc>
                <a:spcPct val="115000"/>
              </a:lnSpc>
              <a:spcBef>
                <a:spcPts val="0"/>
              </a:spcBef>
              <a:buSzPct val="100000"/>
            </a:pPr>
            <a:endParaRPr lang="en-US" sz="2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E3FBE21-95CC-8612-2B2C-0E9F58EDD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738" y="4034388"/>
            <a:ext cx="1909546" cy="17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38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7AA16-EAAE-7FFA-849F-99586C7F2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2AF8A-F5BC-C0D8-4D00-C5091737F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469" y="1325563"/>
            <a:ext cx="10515600" cy="467790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What is the ASAM CMP Protocol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Evolution of ASAM CMP Standard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Supported Data Messages: streaming/transmission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System Architecture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Message Overview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Transport over ETHERNET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Cooperation Partners / Interoperability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Configuration 3G Explorer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CMP support in Wireshark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Summary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Next Steps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218417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BA72A-6E72-487A-46E2-F65F9B11B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B8141-A9D0-F70C-4DF7-DB6F3A29B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026" y="1831718"/>
            <a:ext cx="10515600" cy="490008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If you have any questions or require any additional information, please don’t hesitate to ask.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6DEDA8B7-A21C-1423-9A5A-D7FC6CC19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992" y="2975449"/>
            <a:ext cx="3071674" cy="18466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Felix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Otofuelling</a:t>
            </a:r>
            <a:endParaRPr kumimoji="0" lang="en-US" altLang="en-US" sz="1800" b="1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222222"/>
                </a:solidFill>
                <a:cs typeface="Arial" panose="020B0604020202020204" pitchFamily="34" charset="0"/>
              </a:rPr>
              <a:t>Business Development Manager EU</a:t>
            </a:r>
            <a:b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fottofuelling@intrepidcs.com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500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500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500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500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36" name="Picture 16" descr="IntrepidCS">
            <a:hlinkClick r:id="rId2"/>
            <a:extLst>
              <a:ext uri="{FF2B5EF4-FFF2-40B4-BE49-F238E27FC236}">
                <a16:creationId xmlns:a16="http://schemas.microsoft.com/office/drawing/2014/main" id="{F8EC85C6-BBFC-7695-F3BE-B921BFC46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701" y="4326467"/>
            <a:ext cx="15049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Facebook">
            <a:hlinkClick r:id="rId4"/>
            <a:extLst>
              <a:ext uri="{FF2B5EF4-FFF2-40B4-BE49-F238E27FC236}">
                <a16:creationId xmlns:a16="http://schemas.microsoft.com/office/drawing/2014/main" id="{0F0DF6DB-61BA-6FD9-DA58-A62239460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3226" y="4326467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LinkedIn">
            <a:hlinkClick r:id="rId6"/>
            <a:extLst>
              <a:ext uri="{FF2B5EF4-FFF2-40B4-BE49-F238E27FC236}">
                <a16:creationId xmlns:a16="http://schemas.microsoft.com/office/drawing/2014/main" id="{3A476332-258E-0223-0D68-077E0294B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9789" y="4326467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Twitter">
            <a:hlinkClick r:id="rId8"/>
            <a:extLst>
              <a:ext uri="{FF2B5EF4-FFF2-40B4-BE49-F238E27FC236}">
                <a16:creationId xmlns:a16="http://schemas.microsoft.com/office/drawing/2014/main" id="{09556E68-EB65-606A-0373-089F98AC9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6351" y="4326467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YouTube">
            <a:hlinkClick r:id="rId10"/>
            <a:extLst>
              <a:ext uri="{FF2B5EF4-FFF2-40B4-BE49-F238E27FC236}">
                <a16:creationId xmlns:a16="http://schemas.microsoft.com/office/drawing/2014/main" id="{3F415260-0C31-E113-DAA1-BCBA447B7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2914" y="4326467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Instagram">
            <a:hlinkClick r:id="rId12"/>
            <a:extLst>
              <a:ext uri="{FF2B5EF4-FFF2-40B4-BE49-F238E27FC236}">
                <a16:creationId xmlns:a16="http://schemas.microsoft.com/office/drawing/2014/main" id="{67D7D910-4234-705F-0F66-8B9A56237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9476" y="4326467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733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98;p20">
            <a:extLst>
              <a:ext uri="{FF2B5EF4-FFF2-40B4-BE49-F238E27FC236}">
                <a16:creationId xmlns:a16="http://schemas.microsoft.com/office/drawing/2014/main" id="{0943A3F3-D9A1-F19A-A925-5F26D83A6D79}"/>
              </a:ext>
            </a:extLst>
          </p:cNvPr>
          <p:cNvSpPr txBox="1"/>
          <p:nvPr/>
        </p:nvSpPr>
        <p:spPr>
          <a:xfrm>
            <a:off x="882174" y="189325"/>
            <a:ext cx="978985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chemeClr val="dk1"/>
              </a:buClr>
              <a:buSzPts val="4400"/>
            </a:pPr>
            <a:r>
              <a:rPr lang="en-US" sz="4000" spc="500" dirty="0">
                <a:solidFill>
                  <a:srgbClr val="1373BC"/>
                </a:solidFill>
                <a:latin typeface="+mj-lt"/>
                <a:ea typeface="+mj-ea"/>
                <a:cs typeface="+mj-cs"/>
                <a:sym typeface="Calibri"/>
              </a:rPr>
              <a:t>What is ASAM CMP</a:t>
            </a:r>
            <a:endParaRPr sz="4000" spc="500" dirty="0">
              <a:solidFill>
                <a:srgbClr val="1373BC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A962F33-1649-E7E6-AC96-6C76838DEA52}"/>
              </a:ext>
            </a:extLst>
          </p:cNvPr>
          <p:cNvSpPr txBox="1"/>
          <p:nvPr/>
        </p:nvSpPr>
        <p:spPr>
          <a:xfrm>
            <a:off x="882174" y="1365254"/>
            <a:ext cx="110712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CMP (Capture Module Protocol) – </a:t>
            </a:r>
            <a:r>
              <a:rPr lang="de-DE" sz="24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standardised</a:t>
            </a:r>
            <a:r>
              <a:rPr lang="de-DE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by</a:t>
            </a:r>
            <a:r>
              <a:rPr lang="de-DE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ASAM</a:t>
            </a:r>
            <a:br>
              <a:rPr lang="de-DE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de-DE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de-DE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Network Trends: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E/E Networks becoming very large (60 x CAN/LIN + Automotive ETH +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FlexRay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+ ….)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Monolithic Loggers cannot log all the different data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Not sufficient interface counts on one logger (Box is too big)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Solution of CMP: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Decomposition of the logging system (Sink + Interfaces)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Modular architecture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Reuse of interfaces in various applications (in vehicle / HIL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Mix and match different vendors (no vendor login)</a:t>
            </a:r>
          </a:p>
          <a:p>
            <a:pPr algn="l"/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de-DE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CAAB457-B29D-B10C-5027-EDC3624F4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924" y="1222191"/>
            <a:ext cx="3237698" cy="111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9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F063E12-0837-6A16-E49E-A8D45AA0C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26" y="1187912"/>
            <a:ext cx="10543915" cy="4121227"/>
          </a:xfrm>
          <a:prstGeom prst="rect">
            <a:avLst/>
          </a:prstGeom>
        </p:spPr>
      </p:pic>
      <p:sp>
        <p:nvSpPr>
          <p:cNvPr id="2" name="Google Shape;598;p20">
            <a:extLst>
              <a:ext uri="{FF2B5EF4-FFF2-40B4-BE49-F238E27FC236}">
                <a16:creationId xmlns:a16="http://schemas.microsoft.com/office/drawing/2014/main" id="{A2C2F35C-6AC4-8916-8A3C-D96B569F27DC}"/>
              </a:ext>
            </a:extLst>
          </p:cNvPr>
          <p:cNvSpPr txBox="1"/>
          <p:nvPr/>
        </p:nvSpPr>
        <p:spPr>
          <a:xfrm>
            <a:off x="882174" y="189325"/>
            <a:ext cx="978985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chemeClr val="dk1"/>
              </a:buClr>
              <a:buSzPts val="4400"/>
            </a:pPr>
            <a:r>
              <a:rPr lang="en-US" sz="4000" spc="500" dirty="0">
                <a:solidFill>
                  <a:srgbClr val="1373BC"/>
                </a:solidFill>
                <a:sym typeface="Calibri"/>
              </a:rPr>
              <a:t>What is ASAM CMP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D4E81BB9-DCAD-1A08-CE14-37473129A924}"/>
              </a:ext>
            </a:extLst>
          </p:cNvPr>
          <p:cNvGrpSpPr/>
          <p:nvPr/>
        </p:nvGrpSpPr>
        <p:grpSpPr>
          <a:xfrm>
            <a:off x="9342522" y="2208319"/>
            <a:ext cx="1209173" cy="1310917"/>
            <a:chOff x="9336506" y="2388793"/>
            <a:chExt cx="1209173" cy="1310917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CCE4A920-12D9-7A2C-EB16-6340EC5045C5}"/>
                </a:ext>
              </a:extLst>
            </p:cNvPr>
            <p:cNvSpPr/>
            <p:nvPr/>
          </p:nvSpPr>
          <p:spPr>
            <a:xfrm>
              <a:off x="9336506" y="2875547"/>
              <a:ext cx="1209173" cy="824163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6702F28A-A05E-3A43-14A7-86C57ABDEDC5}"/>
                </a:ext>
              </a:extLst>
            </p:cNvPr>
            <p:cNvSpPr txBox="1"/>
            <p:nvPr/>
          </p:nvSpPr>
          <p:spPr>
            <a:xfrm>
              <a:off x="9336506" y="2388793"/>
              <a:ext cx="120917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Data Sink</a:t>
              </a: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1F8ACB6-9BE3-F724-925D-F1AB82A31E5B}"/>
              </a:ext>
            </a:extLst>
          </p:cNvPr>
          <p:cNvGrpSpPr/>
          <p:nvPr/>
        </p:nvGrpSpPr>
        <p:grpSpPr>
          <a:xfrm>
            <a:off x="3533275" y="4034587"/>
            <a:ext cx="3612939" cy="1274552"/>
            <a:chOff x="3527259" y="4215061"/>
            <a:chExt cx="3612939" cy="1274552"/>
          </a:xfrm>
        </p:grpSpPr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45A1AF97-11A6-0B6C-52CC-AF8568AA5663}"/>
                </a:ext>
              </a:extLst>
            </p:cNvPr>
            <p:cNvSpPr/>
            <p:nvPr/>
          </p:nvSpPr>
          <p:spPr>
            <a:xfrm>
              <a:off x="3527259" y="4215061"/>
              <a:ext cx="2139615" cy="52738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: abgerundete Ecken 7">
              <a:extLst>
                <a:ext uri="{FF2B5EF4-FFF2-40B4-BE49-F238E27FC236}">
                  <a16:creationId xmlns:a16="http://schemas.microsoft.com/office/drawing/2014/main" id="{668944FC-0CDB-3FB5-C402-463AB1F747F8}"/>
                </a:ext>
              </a:extLst>
            </p:cNvPr>
            <p:cNvSpPr/>
            <p:nvPr/>
          </p:nvSpPr>
          <p:spPr>
            <a:xfrm>
              <a:off x="6023267" y="4215062"/>
              <a:ext cx="1116931" cy="52738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C841A237-0423-D2E5-D24C-9EA2464550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33636" y="4560537"/>
              <a:ext cx="860989" cy="55974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0ABC85D-1B8D-D4E5-6E89-B96C99D98FD5}"/>
                </a:ext>
              </a:extLst>
            </p:cNvPr>
            <p:cNvSpPr txBox="1"/>
            <p:nvPr/>
          </p:nvSpPr>
          <p:spPr>
            <a:xfrm>
              <a:off x="5251363" y="5120281"/>
              <a:ext cx="120917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Interfaces</a:t>
              </a:r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A419A912-2296-E8E5-0460-117BE05969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95516" y="4698332"/>
              <a:ext cx="501861" cy="47524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CFF2396-DFF7-56CF-F2C8-C17012BC3869}"/>
              </a:ext>
            </a:extLst>
          </p:cNvPr>
          <p:cNvGrpSpPr/>
          <p:nvPr/>
        </p:nvGrpSpPr>
        <p:grpSpPr>
          <a:xfrm>
            <a:off x="6466552" y="3446539"/>
            <a:ext cx="4500053" cy="2490178"/>
            <a:chOff x="6460536" y="3627013"/>
            <a:chExt cx="4500053" cy="2490178"/>
          </a:xfrm>
        </p:grpSpPr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9097D8BE-58D1-F6E6-9C0D-DDA7E9F10C31}"/>
                </a:ext>
              </a:extLst>
            </p:cNvPr>
            <p:cNvGrpSpPr/>
            <p:nvPr/>
          </p:nvGrpSpPr>
          <p:grpSpPr>
            <a:xfrm>
              <a:off x="6460536" y="3627013"/>
              <a:ext cx="3652013" cy="1744580"/>
              <a:chOff x="6460536" y="3627013"/>
              <a:chExt cx="3652013" cy="1744580"/>
            </a:xfrm>
          </p:grpSpPr>
          <p:sp>
            <p:nvSpPr>
              <p:cNvPr id="18" name="Pfeil: nach rechts 17">
                <a:extLst>
                  <a:ext uri="{FF2B5EF4-FFF2-40B4-BE49-F238E27FC236}">
                    <a16:creationId xmlns:a16="http://schemas.microsoft.com/office/drawing/2014/main" id="{79C0B9D9-39FE-6615-E186-691478BA0053}"/>
                  </a:ext>
                </a:extLst>
              </p:cNvPr>
              <p:cNvSpPr/>
              <p:nvPr/>
            </p:nvSpPr>
            <p:spPr>
              <a:xfrm rot="16200000">
                <a:off x="9102318" y="4361362"/>
                <a:ext cx="1744579" cy="275882"/>
              </a:xfrm>
              <a:prstGeom prst="rightArrow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20F7B5B4-47A4-D282-A7F4-B7E46FEB190C}"/>
                  </a:ext>
                </a:extLst>
              </p:cNvPr>
              <p:cNvSpPr/>
              <p:nvPr/>
            </p:nvSpPr>
            <p:spPr>
              <a:xfrm>
                <a:off x="6460536" y="5238300"/>
                <a:ext cx="3578663" cy="1332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C8A952F-1DDF-EC42-9B1E-6F8F72A8827E}"/>
                  </a:ext>
                </a:extLst>
              </p:cNvPr>
              <p:cNvSpPr txBox="1"/>
              <p:nvPr/>
            </p:nvSpPr>
            <p:spPr>
              <a:xfrm>
                <a:off x="7998268" y="4751289"/>
                <a:ext cx="146885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dirty="0">
                    <a:solidFill>
                      <a:srgbClr val="FF0000"/>
                    </a:solidFill>
                  </a:rPr>
                  <a:t>ASAM CMP</a:t>
                </a:r>
              </a:p>
            </p:txBody>
          </p:sp>
        </p:grp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A25C1301-B142-E84C-9592-44C4696CB92E}"/>
                </a:ext>
              </a:extLst>
            </p:cNvPr>
            <p:cNvSpPr txBox="1"/>
            <p:nvPr/>
          </p:nvSpPr>
          <p:spPr>
            <a:xfrm>
              <a:off x="7055633" y="5470860"/>
              <a:ext cx="3904956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Transport </a:t>
              </a:r>
              <a:r>
                <a:rPr lang="de-DE" dirty="0" err="1">
                  <a:solidFill>
                    <a:srgbClr val="FF0000"/>
                  </a:solidFill>
                </a:rPr>
                <a:t>options</a:t>
              </a:r>
              <a:r>
                <a:rPr lang="de-DE" dirty="0">
                  <a:solidFill>
                    <a:srgbClr val="FF0000"/>
                  </a:solidFill>
                </a:rPr>
                <a:t>: </a:t>
              </a:r>
              <a:br>
                <a:rPr lang="de-DE" dirty="0">
                  <a:solidFill>
                    <a:srgbClr val="FF0000"/>
                  </a:solidFill>
                </a:rPr>
              </a:br>
              <a:r>
                <a:rPr lang="de-DE" dirty="0">
                  <a:solidFill>
                    <a:srgbClr val="FF0000"/>
                  </a:solidFill>
                </a:rPr>
                <a:t>IEEE 802.3 Ethernet Frame    </a:t>
              </a:r>
              <a:r>
                <a:rPr lang="de-DE" dirty="0" err="1">
                  <a:solidFill>
                    <a:srgbClr val="FF0000"/>
                  </a:solidFill>
                </a:rPr>
                <a:t>or</a:t>
              </a:r>
              <a:r>
                <a:rPr lang="de-DE" dirty="0">
                  <a:solidFill>
                    <a:srgbClr val="FF0000"/>
                  </a:solidFill>
                </a:rPr>
                <a:t>   UDP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15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38E53-BEC9-7598-CB44-A0B749F23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EFBD61D2-BDF5-2366-32D3-1E2B0F0D7C07}"/>
              </a:ext>
            </a:extLst>
          </p:cNvPr>
          <p:cNvSpPr txBox="1"/>
          <p:nvPr/>
        </p:nvSpPr>
        <p:spPr>
          <a:xfrm>
            <a:off x="765164" y="2776572"/>
            <a:ext cx="56745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noProof="0" dirty="0"/>
              <a:t>Proprietary Protocols from” </a:t>
            </a:r>
            <a:r>
              <a:rPr lang="en-GB" sz="2000" b="1" noProof="0" dirty="0" err="1"/>
              <a:t>technica</a:t>
            </a:r>
            <a:r>
              <a:rPr lang="en-GB" sz="2000" b="1" noProof="0" dirty="0"/>
              <a:t> Engineering”</a:t>
            </a:r>
          </a:p>
          <a:p>
            <a:r>
              <a:rPr lang="en-GB" sz="2000" noProof="0" dirty="0"/>
              <a:t>PLP – Probe Logger Protocol</a:t>
            </a:r>
          </a:p>
          <a:p>
            <a:r>
              <a:rPr lang="en-GB" sz="2000" noProof="0" dirty="0"/>
              <a:t>TECMP – Technical Enhanced Probe Logger Protocol</a:t>
            </a:r>
          </a:p>
          <a:p>
            <a:endParaRPr lang="en-GB" sz="2000" dirty="0"/>
          </a:p>
          <a:p>
            <a:r>
              <a:rPr lang="en-GB" sz="2000" noProof="0" dirty="0"/>
              <a:t>BMW initiated the ASAM standardization process with a leadership role by </a:t>
            </a:r>
            <a:r>
              <a:rPr lang="en-GB" sz="2000" noProof="0" dirty="0" err="1"/>
              <a:t>technica</a:t>
            </a:r>
            <a:r>
              <a:rPr lang="en-GB" sz="2000" noProof="0" dirty="0"/>
              <a:t>.</a:t>
            </a:r>
          </a:p>
        </p:txBody>
      </p:sp>
      <p:sp>
        <p:nvSpPr>
          <p:cNvPr id="2" name="Google Shape;598;p20">
            <a:extLst>
              <a:ext uri="{FF2B5EF4-FFF2-40B4-BE49-F238E27FC236}">
                <a16:creationId xmlns:a16="http://schemas.microsoft.com/office/drawing/2014/main" id="{D94A4B5F-9C88-EBC8-9431-56A932C1048A}"/>
              </a:ext>
            </a:extLst>
          </p:cNvPr>
          <p:cNvSpPr txBox="1"/>
          <p:nvPr/>
        </p:nvSpPr>
        <p:spPr>
          <a:xfrm>
            <a:off x="882174" y="189325"/>
            <a:ext cx="978985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chemeClr val="dk1"/>
              </a:buClr>
              <a:buSzPts val="4400"/>
            </a:pPr>
            <a:r>
              <a:rPr lang="en-US" sz="4000" spc="500" dirty="0">
                <a:solidFill>
                  <a:srgbClr val="1373BC"/>
                </a:solidFill>
                <a:latin typeface="+mj-lt"/>
                <a:ea typeface="+mj-ea"/>
                <a:cs typeface="+mj-cs"/>
                <a:sym typeface="Calibri"/>
              </a:rPr>
              <a:t>Evolution of ASAM CMP Standard</a:t>
            </a:r>
            <a:endParaRPr sz="4000" spc="500" dirty="0">
              <a:solidFill>
                <a:srgbClr val="1373BC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24D66DA4-D36D-5AFE-CF79-2922D9E2E4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085178"/>
              </p:ext>
            </p:extLst>
          </p:nvPr>
        </p:nvGraphicFramePr>
        <p:xfrm>
          <a:off x="823058" y="1152298"/>
          <a:ext cx="4819753" cy="1241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Geschweifte Klammer rechts 4">
            <a:extLst>
              <a:ext uri="{FF2B5EF4-FFF2-40B4-BE49-F238E27FC236}">
                <a16:creationId xmlns:a16="http://schemas.microsoft.com/office/drawing/2014/main" id="{311FAA3F-CCA4-1E03-954A-945C6429A527}"/>
              </a:ext>
            </a:extLst>
          </p:cNvPr>
          <p:cNvSpPr/>
          <p:nvPr/>
        </p:nvSpPr>
        <p:spPr>
          <a:xfrm rot="5400000">
            <a:off x="2966931" y="131700"/>
            <a:ext cx="416219" cy="481975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72962C4-D499-A354-FC55-B7228065FDB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2618" t="8558" r="6554" b="28213"/>
          <a:stretch>
            <a:fillRect/>
          </a:stretch>
        </p:blipFill>
        <p:spPr>
          <a:xfrm>
            <a:off x="998178" y="4822287"/>
            <a:ext cx="2105526" cy="735402"/>
          </a:xfrm>
          <a:prstGeom prst="rect">
            <a:avLst/>
          </a:prstGeom>
        </p:spPr>
      </p:pic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BE30B4D9-35EE-5612-70B7-DECC49EE53C4}"/>
              </a:ext>
            </a:extLst>
          </p:cNvPr>
          <p:cNvGrpSpPr/>
          <p:nvPr/>
        </p:nvGrpSpPr>
        <p:grpSpPr>
          <a:xfrm>
            <a:off x="5849295" y="1218162"/>
            <a:ext cx="3084619" cy="4453964"/>
            <a:chOff x="5849295" y="1218162"/>
            <a:chExt cx="3084619" cy="4453964"/>
          </a:xfrm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10AB58E-265B-1BCE-AD5A-C112D7BB0E94}"/>
                </a:ext>
              </a:extLst>
            </p:cNvPr>
            <p:cNvSpPr/>
            <p:nvPr/>
          </p:nvSpPr>
          <p:spPr>
            <a:xfrm>
              <a:off x="6504676" y="4796920"/>
              <a:ext cx="1209173" cy="87520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4B8E918E-113D-DF5A-EDAF-1FE8C815C84E}"/>
                </a:ext>
              </a:extLst>
            </p:cNvPr>
            <p:cNvSpPr txBox="1"/>
            <p:nvPr/>
          </p:nvSpPr>
          <p:spPr>
            <a:xfrm>
              <a:off x="6508684" y="2749684"/>
              <a:ext cx="120917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Data Sink</a:t>
              </a:r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FDF3292B-9F48-BF2A-D438-5B1A8241DE9F}"/>
                </a:ext>
              </a:extLst>
            </p:cNvPr>
            <p:cNvSpPr/>
            <p:nvPr/>
          </p:nvSpPr>
          <p:spPr>
            <a:xfrm>
              <a:off x="6504279" y="2633045"/>
              <a:ext cx="1209173" cy="60261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Pfeil: nach rechts 16">
              <a:extLst>
                <a:ext uri="{FF2B5EF4-FFF2-40B4-BE49-F238E27FC236}">
                  <a16:creationId xmlns:a16="http://schemas.microsoft.com/office/drawing/2014/main" id="{0B6C1CFB-FDCA-B39C-7372-5F7B2DF144AF}"/>
                </a:ext>
              </a:extLst>
            </p:cNvPr>
            <p:cNvSpPr/>
            <p:nvPr/>
          </p:nvSpPr>
          <p:spPr>
            <a:xfrm rot="16200000">
              <a:off x="6411965" y="3813178"/>
              <a:ext cx="1393799" cy="404017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456A771E-A426-3FE2-3302-95F6E3AF4843}"/>
                </a:ext>
              </a:extLst>
            </p:cNvPr>
            <p:cNvSpPr txBox="1"/>
            <p:nvPr/>
          </p:nvSpPr>
          <p:spPr>
            <a:xfrm>
              <a:off x="6504676" y="4911358"/>
              <a:ext cx="12091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Capture Module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C23FC5C5-AF75-2CA1-B800-3E5869C122E6}"/>
                </a:ext>
              </a:extLst>
            </p:cNvPr>
            <p:cNvSpPr txBox="1"/>
            <p:nvPr/>
          </p:nvSpPr>
          <p:spPr>
            <a:xfrm>
              <a:off x="7173430" y="3873451"/>
              <a:ext cx="13342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noProof="0" dirty="0"/>
                <a:t>streaming</a:t>
              </a:r>
              <a:endParaRPr lang="en-GB" sz="2000" noProof="0" dirty="0"/>
            </a:p>
          </p:txBody>
        </p:sp>
        <p:graphicFrame>
          <p:nvGraphicFramePr>
            <p:cNvPr id="33" name="Diagramm 32">
              <a:extLst>
                <a:ext uri="{FF2B5EF4-FFF2-40B4-BE49-F238E27FC236}">
                  <a16:creationId xmlns:a16="http://schemas.microsoft.com/office/drawing/2014/main" id="{75865823-09A6-56A2-CF54-E063C354ED4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02420504"/>
                </p:ext>
              </p:extLst>
            </p:nvPr>
          </p:nvGraphicFramePr>
          <p:xfrm>
            <a:off x="5849295" y="1218162"/>
            <a:ext cx="3084619" cy="117612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100D5492-876B-3E52-CBF8-489D0D15F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224" y="4868722"/>
            <a:ext cx="803404" cy="80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CB950E7-44AB-84FC-C82A-6C725E3D6B6E}"/>
              </a:ext>
            </a:extLst>
          </p:cNvPr>
          <p:cNvGrpSpPr/>
          <p:nvPr/>
        </p:nvGrpSpPr>
        <p:grpSpPr>
          <a:xfrm>
            <a:off x="8882639" y="1170182"/>
            <a:ext cx="3329089" cy="4501944"/>
            <a:chOff x="8882639" y="1170182"/>
            <a:chExt cx="3329089" cy="4501944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01177A2A-40FE-C3E0-7A05-B1A9CF13BE0E}"/>
                </a:ext>
              </a:extLst>
            </p:cNvPr>
            <p:cNvSpPr/>
            <p:nvPr/>
          </p:nvSpPr>
          <p:spPr>
            <a:xfrm>
              <a:off x="9455184" y="4796920"/>
              <a:ext cx="1330090" cy="87520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42E6D262-187D-A16A-3111-7DF8D621D6C0}"/>
                </a:ext>
              </a:extLst>
            </p:cNvPr>
            <p:cNvSpPr txBox="1"/>
            <p:nvPr/>
          </p:nvSpPr>
          <p:spPr>
            <a:xfrm>
              <a:off x="9459192" y="2749684"/>
              <a:ext cx="133009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Data Sink</a:t>
              </a:r>
            </a:p>
          </p:txBody>
        </p:sp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361BF71F-BB37-8885-25F7-BF121B828C77}"/>
                </a:ext>
              </a:extLst>
            </p:cNvPr>
            <p:cNvSpPr/>
            <p:nvPr/>
          </p:nvSpPr>
          <p:spPr>
            <a:xfrm>
              <a:off x="9454787" y="2633045"/>
              <a:ext cx="1330090" cy="60261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Pfeil: nach rechts 27">
              <a:extLst>
                <a:ext uri="{FF2B5EF4-FFF2-40B4-BE49-F238E27FC236}">
                  <a16:creationId xmlns:a16="http://schemas.microsoft.com/office/drawing/2014/main" id="{6C6A12D8-ED8C-5565-9651-08AE293D2046}"/>
                </a:ext>
              </a:extLst>
            </p:cNvPr>
            <p:cNvSpPr/>
            <p:nvPr/>
          </p:nvSpPr>
          <p:spPr>
            <a:xfrm rot="16200000">
              <a:off x="9103949" y="3813177"/>
              <a:ext cx="1431684" cy="404017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1BEEF18-99B9-C461-F646-91DFD7513185}"/>
                </a:ext>
              </a:extLst>
            </p:cNvPr>
            <p:cNvSpPr txBox="1"/>
            <p:nvPr/>
          </p:nvSpPr>
          <p:spPr>
            <a:xfrm>
              <a:off x="9455184" y="4911358"/>
              <a:ext cx="13300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rgbClr val="FF0000"/>
                  </a:solidFill>
                </a:rPr>
                <a:t>Capture Module</a:t>
              </a:r>
            </a:p>
          </p:txBody>
        </p:sp>
        <p:sp>
          <p:nvSpPr>
            <p:cNvPr id="30" name="Pfeil: nach rechts 29">
              <a:extLst>
                <a:ext uri="{FF2B5EF4-FFF2-40B4-BE49-F238E27FC236}">
                  <a16:creationId xmlns:a16="http://schemas.microsoft.com/office/drawing/2014/main" id="{3A6E3E5B-AD41-8270-4DF1-683F4510E05D}"/>
                </a:ext>
              </a:extLst>
            </p:cNvPr>
            <p:cNvSpPr/>
            <p:nvPr/>
          </p:nvSpPr>
          <p:spPr>
            <a:xfrm rot="5400000">
              <a:off x="9709743" y="3852359"/>
              <a:ext cx="1353322" cy="404017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8A7A4CE8-1888-5288-15E2-AAB6044A8AC7}"/>
                </a:ext>
              </a:extLst>
            </p:cNvPr>
            <p:cNvSpPr txBox="1"/>
            <p:nvPr/>
          </p:nvSpPr>
          <p:spPr>
            <a:xfrm>
              <a:off x="10299485" y="3706482"/>
              <a:ext cx="191224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/>
                <a:t>s</a:t>
              </a:r>
              <a:r>
                <a:rPr lang="en-GB" sz="2000" b="1" noProof="0" dirty="0" err="1"/>
                <a:t>treaming</a:t>
              </a:r>
              <a:r>
                <a:rPr lang="en-GB" sz="2000" b="1" noProof="0" dirty="0"/>
                <a:t> &amp; transmission</a:t>
              </a:r>
              <a:endParaRPr lang="en-GB" sz="2000" noProof="0" dirty="0"/>
            </a:p>
          </p:txBody>
        </p:sp>
        <p:graphicFrame>
          <p:nvGraphicFramePr>
            <p:cNvPr id="34" name="Diagramm 33">
              <a:extLst>
                <a:ext uri="{FF2B5EF4-FFF2-40B4-BE49-F238E27FC236}">
                  <a16:creationId xmlns:a16="http://schemas.microsoft.com/office/drawing/2014/main" id="{C7E3B3CA-74A5-F713-67AA-C748CA8FB5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83290017"/>
                </p:ext>
              </p:extLst>
            </p:nvPr>
          </p:nvGraphicFramePr>
          <p:xfrm>
            <a:off x="8882639" y="1170182"/>
            <a:ext cx="3084620" cy="120621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5" r:lo="rId16" r:qs="rId17" r:cs="rId18"/>
            </a:graphicData>
          </a:graphic>
        </p:graphicFrame>
      </p:grpSp>
      <p:pic>
        <p:nvPicPr>
          <p:cNvPr id="37" name="Grafik 36">
            <a:extLst>
              <a:ext uri="{FF2B5EF4-FFF2-40B4-BE49-F238E27FC236}">
                <a16:creationId xmlns:a16="http://schemas.microsoft.com/office/drawing/2014/main" id="{6E00C8BE-9DBE-847C-DEAF-98DA9817C35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894785" y="5027996"/>
            <a:ext cx="1464112" cy="50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4966D-C059-7036-373B-7BADAE362D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931E3-8D0D-E086-B77E-86D8AA01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CMP Supported Data Messages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2BDF412-3A23-4068-9881-2695F679E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630595"/>
              </p:ext>
            </p:extLst>
          </p:nvPr>
        </p:nvGraphicFramePr>
        <p:xfrm>
          <a:off x="838200" y="1291166"/>
          <a:ext cx="5173579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101">
                  <a:extLst>
                    <a:ext uri="{9D8B030D-6E8A-4147-A177-3AD203B41FA5}">
                      <a16:colId xmlns:a16="http://schemas.microsoft.com/office/drawing/2014/main" val="1795869774"/>
                    </a:ext>
                  </a:extLst>
                </a:gridCol>
                <a:gridCol w="1424438">
                  <a:extLst>
                    <a:ext uri="{9D8B030D-6E8A-4147-A177-3AD203B41FA5}">
                      <a16:colId xmlns:a16="http://schemas.microsoft.com/office/drawing/2014/main" val="4128066197"/>
                    </a:ext>
                  </a:extLst>
                </a:gridCol>
                <a:gridCol w="1643040">
                  <a:extLst>
                    <a:ext uri="{9D8B030D-6E8A-4147-A177-3AD203B41FA5}">
                      <a16:colId xmlns:a16="http://schemas.microsoft.com/office/drawing/2014/main" val="244850761"/>
                    </a:ext>
                  </a:extLst>
                </a:gridCol>
              </a:tblGrid>
              <a:tr h="292281"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Data Message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Captured Data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Transmit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410817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CAN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1698461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CAN FD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643294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401398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 err="1"/>
                        <a:t>FlexRay</a:t>
                      </a:r>
                      <a:endParaRPr lang="en-GB" sz="2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757318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718885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UART RS232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357464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ANALOG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230955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786020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08C60B37-60BC-3FC5-3137-24F925D8E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57307"/>
              </p:ext>
            </p:extLst>
          </p:nvPr>
        </p:nvGraphicFramePr>
        <p:xfrm>
          <a:off x="6545179" y="1291166"/>
          <a:ext cx="5342021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4672">
                  <a:extLst>
                    <a:ext uri="{9D8B030D-6E8A-4147-A177-3AD203B41FA5}">
                      <a16:colId xmlns:a16="http://schemas.microsoft.com/office/drawing/2014/main" val="1795869774"/>
                    </a:ext>
                  </a:extLst>
                </a:gridCol>
                <a:gridCol w="1470814">
                  <a:extLst>
                    <a:ext uri="{9D8B030D-6E8A-4147-A177-3AD203B41FA5}">
                      <a16:colId xmlns:a16="http://schemas.microsoft.com/office/drawing/2014/main" val="4128066197"/>
                    </a:ext>
                  </a:extLst>
                </a:gridCol>
                <a:gridCol w="1696535">
                  <a:extLst>
                    <a:ext uri="{9D8B030D-6E8A-4147-A177-3AD203B41FA5}">
                      <a16:colId xmlns:a16="http://schemas.microsoft.com/office/drawing/2014/main" val="244850761"/>
                    </a:ext>
                  </a:extLst>
                </a:gridCol>
              </a:tblGrid>
              <a:tr h="292281"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Data Message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Captured Data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Transmit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410817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SPI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66110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I2C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316341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GigE 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385314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MIPI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313681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RAW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>
                          <a:solidFill>
                            <a:srgbClr val="00B050"/>
                          </a:solidFill>
                        </a:rPr>
                        <a:t>V1.1.0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525408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10BASE-T1S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308804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A2B*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587548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r>
                        <a:rPr lang="en-GB" sz="2400" noProof="0" dirty="0"/>
                        <a:t>Vendor specific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noProof="0" dirty="0"/>
                        <a:t>V1.0.0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noProof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717814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D84C21AB-C209-0F19-4C99-61FE79E66368}"/>
              </a:ext>
            </a:extLst>
          </p:cNvPr>
          <p:cNvSpPr txBox="1"/>
          <p:nvPr/>
        </p:nvSpPr>
        <p:spPr>
          <a:xfrm>
            <a:off x="9734309" y="5753306"/>
            <a:ext cx="2760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* </a:t>
            </a:r>
            <a:r>
              <a:rPr lang="de-DE" dirty="0" err="1"/>
              <a:t>Aligned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RAD A2B</a:t>
            </a:r>
          </a:p>
        </p:txBody>
      </p:sp>
    </p:spTree>
    <p:extLst>
      <p:ext uri="{BB962C8B-B14F-4D97-AF65-F5344CB8AC3E}">
        <p14:creationId xmlns:p14="http://schemas.microsoft.com/office/powerpoint/2010/main" val="3906776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8F926-EDD6-80D8-9D34-77A7A89EF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CD33965F-4550-B9D3-2455-41861271D52F}"/>
              </a:ext>
            </a:extLst>
          </p:cNvPr>
          <p:cNvSpPr txBox="1"/>
          <p:nvPr/>
        </p:nvSpPr>
        <p:spPr>
          <a:xfrm>
            <a:off x="1002490" y="1290226"/>
            <a:ext cx="4532037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200" b="1" dirty="0">
                <a:solidFill>
                  <a:srgbClr val="3C3C3C"/>
                </a:solidFill>
                <a:cs typeface="Arial" panose="020B0604020202020204" pitchFamily="34" charset="0"/>
              </a:rPr>
              <a:t>Work Group </a:t>
            </a:r>
            <a:r>
              <a:rPr lang="de-DE" sz="2200" b="1" dirty="0" err="1">
                <a:solidFill>
                  <a:srgbClr val="3C3C3C"/>
                </a:solidFill>
                <a:cs typeface="Arial" panose="020B0604020202020204" pitchFamily="34" charset="0"/>
              </a:rPr>
              <a:t>Contributors</a:t>
            </a:r>
            <a:endParaRPr lang="de-DE" sz="2200" b="1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sz="24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AUDI AG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b-plus GmbH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BMW AG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dSPACE</a:t>
            </a: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 GmbH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ETAS GmbH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Intrepid Control Systems GmbH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Technica</a:t>
            </a: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 Engineering GmbH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Vector Informatik GmbH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VIGEM GmbH</a:t>
            </a:r>
          </a:p>
          <a:p>
            <a:pPr algn="l"/>
            <a:endParaRPr lang="en-US" sz="2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598;p20">
            <a:extLst>
              <a:ext uri="{FF2B5EF4-FFF2-40B4-BE49-F238E27FC236}">
                <a16:creationId xmlns:a16="http://schemas.microsoft.com/office/drawing/2014/main" id="{ED2DBC0E-2D1C-408F-19F2-0C46ACC20D1E}"/>
              </a:ext>
            </a:extLst>
          </p:cNvPr>
          <p:cNvSpPr txBox="1"/>
          <p:nvPr/>
        </p:nvSpPr>
        <p:spPr>
          <a:xfrm>
            <a:off x="882174" y="189325"/>
            <a:ext cx="978985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chemeClr val="dk1"/>
              </a:buClr>
              <a:buSzPts val="4400"/>
            </a:pPr>
            <a:r>
              <a:rPr lang="en-US" sz="4000" spc="500" dirty="0">
                <a:solidFill>
                  <a:srgbClr val="1373BC"/>
                </a:solidFill>
                <a:latin typeface="+mj-lt"/>
                <a:ea typeface="+mj-ea"/>
                <a:cs typeface="+mj-cs"/>
                <a:sym typeface="Calibri"/>
              </a:rPr>
              <a:t>CMP Work Group &amp; Supporters</a:t>
            </a:r>
            <a:endParaRPr sz="4000" spc="500" dirty="0">
              <a:solidFill>
                <a:srgbClr val="1373BC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5D4D69-0AA5-7443-7112-4B394EAC0B33}"/>
              </a:ext>
            </a:extLst>
          </p:cNvPr>
          <p:cNvSpPr txBox="1"/>
          <p:nvPr/>
        </p:nvSpPr>
        <p:spPr>
          <a:xfrm>
            <a:off x="6657475" y="1290226"/>
            <a:ext cx="518921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400" b="1" dirty="0">
                <a:solidFill>
                  <a:srgbClr val="3C3C3C"/>
                </a:solidFill>
                <a:cs typeface="Arial" panose="020B0604020202020204" pitchFamily="34" charset="0"/>
              </a:rPr>
              <a:t>ASAM CMP Adopters / Implementation</a:t>
            </a:r>
          </a:p>
          <a:p>
            <a:pPr algn="l"/>
            <a:endParaRPr lang="de-DE" sz="24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IPETRONIK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AKKODIS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Tracetronik</a:t>
            </a:r>
            <a:endParaRPr lang="de-DE" sz="24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Dewesoft</a:t>
            </a: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 X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openDAQ</a:t>
            </a: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 API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RAC Consulting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X2E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G.I.N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WIRESHARK (Plugin </a:t>
            </a:r>
            <a:r>
              <a:rPr lang="de-DE" sz="2400" dirty="0" err="1">
                <a:solidFill>
                  <a:srgbClr val="3C3C3C"/>
                </a:solidFill>
                <a:cs typeface="Arial" panose="020B0604020202020204" pitchFamily="34" charset="0"/>
              </a:rPr>
              <a:t>by</a:t>
            </a:r>
            <a:r>
              <a:rPr lang="de-DE" sz="2400" dirty="0">
                <a:solidFill>
                  <a:srgbClr val="3C3C3C"/>
                </a:solidFill>
                <a:cs typeface="Arial" panose="020B0604020202020204" pitchFamily="34" charset="0"/>
              </a:rPr>
              <a:t> Lars Völker)</a:t>
            </a:r>
          </a:p>
          <a:p>
            <a:pPr algn="l"/>
            <a:endParaRPr lang="en-US" sz="2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5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73098A7-784C-1817-4DFD-1E1486D3C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37" y="1073635"/>
            <a:ext cx="6707018" cy="48195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E07DF5-4C15-84BD-4D96-3A2CC65F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525"/>
            <a:ext cx="11155438" cy="1325563"/>
          </a:xfrm>
        </p:spPr>
        <p:txBody>
          <a:bodyPr/>
          <a:lstStyle/>
          <a:p>
            <a:r>
              <a:rPr lang="en-GB" dirty="0"/>
              <a:t>System Architecture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E547D8A-5112-79B6-D332-61C1C9FB6028}"/>
              </a:ext>
            </a:extLst>
          </p:cNvPr>
          <p:cNvSpPr txBox="1"/>
          <p:nvPr/>
        </p:nvSpPr>
        <p:spPr>
          <a:xfrm>
            <a:off x="7971175" y="2153530"/>
            <a:ext cx="391521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200" b="1" dirty="0">
                <a:solidFill>
                  <a:srgbClr val="3C3C3C"/>
                </a:solidFill>
                <a:cs typeface="Arial" panose="020B0604020202020204" pitchFamily="34" charset="0"/>
              </a:rPr>
              <a:t>System Implementation </a:t>
            </a:r>
            <a:r>
              <a:rPr lang="de-DE" sz="2200" b="1" dirty="0" err="1">
                <a:solidFill>
                  <a:srgbClr val="3C3C3C"/>
                </a:solidFill>
                <a:cs typeface="Arial" panose="020B0604020202020204" pitchFamily="34" charset="0"/>
              </a:rPr>
              <a:t>Scope</a:t>
            </a:r>
            <a:endParaRPr lang="de-DE" sz="2200" b="1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algn="l"/>
            <a:endParaRPr lang="de-DE" sz="22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3C3C3C"/>
                </a:solidFill>
                <a:cs typeface="Arial" panose="020B0604020202020204" pitchFamily="34" charset="0"/>
              </a:rPr>
              <a:t>Multiple Capture Modules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sz="22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3C3C3C"/>
                </a:solidFill>
                <a:cs typeface="Arial" panose="020B0604020202020204" pitchFamily="34" charset="0"/>
              </a:rPr>
              <a:t>Multiple Streams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sz="22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3C3C3C"/>
                </a:solidFill>
                <a:cs typeface="Arial" panose="020B0604020202020204" pitchFamily="34" charset="0"/>
              </a:rPr>
              <a:t>Multiple Data </a:t>
            </a:r>
            <a:r>
              <a:rPr lang="de-DE" sz="2200" dirty="0" err="1">
                <a:solidFill>
                  <a:srgbClr val="3C3C3C"/>
                </a:solidFill>
                <a:cs typeface="Arial" panose="020B0604020202020204" pitchFamily="34" charset="0"/>
              </a:rPr>
              <a:t>Sinks</a:t>
            </a:r>
            <a:endParaRPr lang="de-DE" sz="2200" dirty="0">
              <a:solidFill>
                <a:srgbClr val="3C3C3C"/>
              </a:solidFill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E4B6EFC-F829-5958-3DE0-18FC657EAF15}"/>
              </a:ext>
            </a:extLst>
          </p:cNvPr>
          <p:cNvGrpSpPr/>
          <p:nvPr/>
        </p:nvGrpSpPr>
        <p:grpSpPr>
          <a:xfrm>
            <a:off x="1251857" y="2481943"/>
            <a:ext cx="6139542" cy="1110343"/>
            <a:chOff x="1251857" y="2481943"/>
            <a:chExt cx="6139542" cy="1110343"/>
          </a:xfrm>
        </p:grpSpPr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C277B684-A7FA-B465-08C2-4867EEA28969}"/>
                </a:ext>
              </a:extLst>
            </p:cNvPr>
            <p:cNvSpPr/>
            <p:nvPr/>
          </p:nvSpPr>
          <p:spPr>
            <a:xfrm>
              <a:off x="1251857" y="2481943"/>
              <a:ext cx="1752600" cy="1110343"/>
            </a:xfrm>
            <a:prstGeom prst="roundRect">
              <a:avLst>
                <a:gd name="adj" fmla="val 8334"/>
              </a:avLst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8C064C62-6400-DF9A-8076-DCC1D734A8E1}"/>
                </a:ext>
              </a:extLst>
            </p:cNvPr>
            <p:cNvSpPr/>
            <p:nvPr/>
          </p:nvSpPr>
          <p:spPr>
            <a:xfrm>
              <a:off x="5638799" y="2481943"/>
              <a:ext cx="1752600" cy="1110343"/>
            </a:xfrm>
            <a:prstGeom prst="roundRect">
              <a:avLst>
                <a:gd name="adj" fmla="val 8334"/>
              </a:avLst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196A4894-6505-60F6-15DC-08EAC47716A7}"/>
              </a:ext>
            </a:extLst>
          </p:cNvPr>
          <p:cNvGrpSpPr/>
          <p:nvPr/>
        </p:nvGrpSpPr>
        <p:grpSpPr>
          <a:xfrm>
            <a:off x="1382285" y="3429000"/>
            <a:ext cx="9460084" cy="721505"/>
            <a:chOff x="1382285" y="3429000"/>
            <a:chExt cx="9460084" cy="721505"/>
          </a:xfrm>
        </p:grpSpPr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206ACED3-C4F6-F50D-2661-BB8EEE39A400}"/>
                </a:ext>
              </a:extLst>
            </p:cNvPr>
            <p:cNvSpPr/>
            <p:nvPr/>
          </p:nvSpPr>
          <p:spPr>
            <a:xfrm rot="10800000">
              <a:off x="1382285" y="3592286"/>
              <a:ext cx="402771" cy="558219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Pfeil: nach unten 21">
              <a:extLst>
                <a:ext uri="{FF2B5EF4-FFF2-40B4-BE49-F238E27FC236}">
                  <a16:creationId xmlns:a16="http://schemas.microsoft.com/office/drawing/2014/main" id="{25026AAA-B357-34F5-DDA1-9A5686ECC21A}"/>
                </a:ext>
              </a:extLst>
            </p:cNvPr>
            <p:cNvSpPr/>
            <p:nvPr/>
          </p:nvSpPr>
          <p:spPr>
            <a:xfrm rot="10800000">
              <a:off x="2481942" y="3592286"/>
              <a:ext cx="402771" cy="558219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CF372AEC-166A-3896-20C4-DD73AC435224}"/>
                </a:ext>
              </a:extLst>
            </p:cNvPr>
            <p:cNvSpPr/>
            <p:nvPr/>
          </p:nvSpPr>
          <p:spPr>
            <a:xfrm rot="10800000">
              <a:off x="6112328" y="3592286"/>
              <a:ext cx="402771" cy="558219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A294DAA6-DDE4-9313-2725-DDCD49B35D0E}"/>
                </a:ext>
              </a:extLst>
            </p:cNvPr>
            <p:cNvSpPr/>
            <p:nvPr/>
          </p:nvSpPr>
          <p:spPr>
            <a:xfrm rot="10800000">
              <a:off x="10439598" y="3429000"/>
              <a:ext cx="402771" cy="558219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BBFE0BEB-5A2F-E647-963B-345875B70875}"/>
              </a:ext>
            </a:extLst>
          </p:cNvPr>
          <p:cNvSpPr/>
          <p:nvPr/>
        </p:nvSpPr>
        <p:spPr>
          <a:xfrm>
            <a:off x="8295112" y="2816600"/>
            <a:ext cx="3238302" cy="443671"/>
          </a:xfrm>
          <a:prstGeom prst="roundRect">
            <a:avLst>
              <a:gd name="adj" fmla="val 8334"/>
            </a:avLst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6BF40D4A-62F3-BE95-0A5F-2FFCF3BABFDB}"/>
              </a:ext>
            </a:extLst>
          </p:cNvPr>
          <p:cNvGrpSpPr/>
          <p:nvPr/>
        </p:nvGrpSpPr>
        <p:grpSpPr>
          <a:xfrm>
            <a:off x="5638799" y="893249"/>
            <a:ext cx="5836228" cy="3768444"/>
            <a:chOff x="5638799" y="893249"/>
            <a:chExt cx="5836228" cy="376844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4147C00-DCB1-14B9-0A71-58D1049C4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38799" y="893249"/>
              <a:ext cx="2225131" cy="1363790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8D4D5C22-1653-9DB9-4F7F-B3BFD3C8C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40983" y="4150505"/>
              <a:ext cx="834044" cy="511188"/>
            </a:xfrm>
            <a:prstGeom prst="rect">
              <a:avLst/>
            </a:prstGeom>
          </p:spPr>
        </p:pic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CA8EA496-213F-FCF4-D81E-482EF2758988}"/>
              </a:ext>
            </a:extLst>
          </p:cNvPr>
          <p:cNvSpPr txBox="1"/>
          <p:nvPr/>
        </p:nvSpPr>
        <p:spPr>
          <a:xfrm>
            <a:off x="3282255" y="2713948"/>
            <a:ext cx="2178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Tims synchronization</a:t>
            </a:r>
          </a:p>
          <a:p>
            <a:r>
              <a:rPr lang="en-GB" noProof="0" dirty="0" err="1"/>
              <a:t>gPTP</a:t>
            </a:r>
            <a:r>
              <a:rPr lang="en-GB" noProof="0" dirty="0"/>
              <a:t> + new PTPv2</a:t>
            </a:r>
          </a:p>
        </p:txBody>
      </p:sp>
    </p:spTree>
    <p:extLst>
      <p:ext uri="{BB962C8B-B14F-4D97-AF65-F5344CB8AC3E}">
        <p14:creationId xmlns:p14="http://schemas.microsoft.com/office/powerpoint/2010/main" val="3342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07DF5-4C15-84BD-4D96-3A2CC65FB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CMP Messages Components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C7DF97F-165E-64DD-896E-2665295AE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085" y="2038427"/>
            <a:ext cx="8765930" cy="296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3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UK_Slide_Deck_2023</Template>
  <TotalTime>0</TotalTime>
  <Words>1612</Words>
  <Application>Microsoft Office PowerPoint</Application>
  <PresentationFormat>Breitbild</PresentationFormat>
  <Paragraphs>293</Paragraphs>
  <Slides>20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9" baseType="lpstr">
      <vt:lpstr>MS Gothic</vt:lpstr>
      <vt:lpstr>Aptos</vt:lpstr>
      <vt:lpstr>Arial</vt:lpstr>
      <vt:lpstr>Calibri</vt:lpstr>
      <vt:lpstr>Calibri Light</vt:lpstr>
      <vt:lpstr>SimonKucher</vt:lpstr>
      <vt:lpstr>Tahoma</vt:lpstr>
      <vt:lpstr>Wingdings</vt:lpstr>
      <vt:lpstr>Office Theme</vt:lpstr>
      <vt:lpstr>PowerPoint-Präsentation</vt:lpstr>
      <vt:lpstr>Agenda</vt:lpstr>
      <vt:lpstr>PowerPoint-Präsentation</vt:lpstr>
      <vt:lpstr>PowerPoint-Präsentation</vt:lpstr>
      <vt:lpstr>PowerPoint-Präsentation</vt:lpstr>
      <vt:lpstr>CMP Supported Data Messages</vt:lpstr>
      <vt:lpstr>PowerPoint-Präsentation</vt:lpstr>
      <vt:lpstr>System Architecture</vt:lpstr>
      <vt:lpstr>CMP Messages Components</vt:lpstr>
      <vt:lpstr>CMP Transport via ETHERNET/UDP Mesg.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Summary of ASAM CMP</vt:lpstr>
      <vt:lpstr>Next Steps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Engineering and Customer Fleet Logging</dc:title>
  <dc:creator>Adam Wood</dc:creator>
  <cp:lastModifiedBy>Felix Ottofülling</cp:lastModifiedBy>
  <cp:revision>64</cp:revision>
  <dcterms:created xsi:type="dcterms:W3CDTF">2023-06-08T10:20:48Z</dcterms:created>
  <dcterms:modified xsi:type="dcterms:W3CDTF">2026-04-11T11:10:19Z</dcterms:modified>
</cp:coreProperties>
</file>